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8" r:id="rId1"/>
  </p:sldMasterIdLst>
  <p:notesMasterIdLst>
    <p:notesMasterId r:id="rId19"/>
  </p:notesMasterIdLst>
  <p:sldIdLst>
    <p:sldId id="257" r:id="rId2"/>
    <p:sldId id="327" r:id="rId3"/>
    <p:sldId id="328" r:id="rId4"/>
    <p:sldId id="329" r:id="rId5"/>
    <p:sldId id="330" r:id="rId6"/>
    <p:sldId id="331" r:id="rId7"/>
    <p:sldId id="332" r:id="rId8"/>
    <p:sldId id="334" r:id="rId9"/>
    <p:sldId id="333" r:id="rId10"/>
    <p:sldId id="335" r:id="rId11"/>
    <p:sldId id="336" r:id="rId12"/>
    <p:sldId id="337" r:id="rId13"/>
    <p:sldId id="338" r:id="rId14"/>
    <p:sldId id="339" r:id="rId15"/>
    <p:sldId id="340" r:id="rId16"/>
    <p:sldId id="341" r:id="rId17"/>
    <p:sldId id="342" r:id="rId1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a:srgbClr val="CC7672"/>
    <a:srgbClr val="EDE3EA"/>
    <a:srgbClr val="F8EDEC"/>
    <a:srgbClr val="800080"/>
    <a:srgbClr val="DFA8A5"/>
    <a:srgbClr val="DCABA0"/>
    <a:srgbClr val="D6918E"/>
    <a:srgbClr val="EAC5C4"/>
    <a:srgbClr val="FFCC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147" autoAdjust="0"/>
    <p:restoredTop sz="83333" autoAdjust="0"/>
  </p:normalViewPr>
  <p:slideViewPr>
    <p:cSldViewPr>
      <p:cViewPr varScale="1">
        <p:scale>
          <a:sx n="60" d="100"/>
          <a:sy n="60" d="100"/>
        </p:scale>
        <p:origin x="-1674"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F103683-290D-4B75-93D5-00EFE819439F}" type="datetimeFigureOut">
              <a:rPr lang="fr-FR" smtClean="0"/>
              <a:pPr/>
              <a:t>16/03/2025</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991BF14-2040-4CDD-9CF2-6F833B5B1843}"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0991BF14-2040-4CDD-9CF2-6F833B5B1843}" type="slidenum">
              <a:rPr lang="fr-FR" smtClean="0"/>
              <a:pPr/>
              <a:t>2</a:t>
            </a:fld>
            <a:endParaRPr 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0991BF14-2040-4CDD-9CF2-6F833B5B1843}" type="slidenum">
              <a:rPr lang="fr-FR" smtClean="0"/>
              <a:pPr/>
              <a:t>11</a:t>
            </a:fld>
            <a:endParaRPr lang="fr-F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0991BF14-2040-4CDD-9CF2-6F833B5B1843}" type="slidenum">
              <a:rPr lang="fr-FR" smtClean="0"/>
              <a:pPr/>
              <a:t>12</a:t>
            </a:fld>
            <a:endParaRPr lang="fr-F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0991BF14-2040-4CDD-9CF2-6F833B5B1843}" type="slidenum">
              <a:rPr lang="fr-FR" smtClean="0"/>
              <a:pPr/>
              <a:t>13</a:t>
            </a:fld>
            <a:endParaRPr lang="fr-F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0991BF14-2040-4CDD-9CF2-6F833B5B1843}" type="slidenum">
              <a:rPr lang="fr-FR" smtClean="0"/>
              <a:pPr/>
              <a:t>14</a:t>
            </a:fld>
            <a:endParaRPr lang="fr-F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0991BF14-2040-4CDD-9CF2-6F833B5B1843}" type="slidenum">
              <a:rPr lang="fr-FR" smtClean="0"/>
              <a:pPr/>
              <a:t>15</a:t>
            </a:fld>
            <a:endParaRPr lang="fr-F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0991BF14-2040-4CDD-9CF2-6F833B5B1843}" type="slidenum">
              <a:rPr lang="fr-FR" smtClean="0"/>
              <a:pPr/>
              <a:t>16</a:t>
            </a:fld>
            <a:endParaRPr lang="fr-F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0991BF14-2040-4CDD-9CF2-6F833B5B1843}" type="slidenum">
              <a:rPr lang="fr-FR" smtClean="0"/>
              <a:pPr/>
              <a:t>17</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0991BF14-2040-4CDD-9CF2-6F833B5B1843}" type="slidenum">
              <a:rPr lang="fr-FR" smtClean="0"/>
              <a:pPr/>
              <a:t>3</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0991BF14-2040-4CDD-9CF2-6F833B5B1843}" type="slidenum">
              <a:rPr lang="fr-FR" smtClean="0"/>
              <a:pPr/>
              <a:t>4</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0991BF14-2040-4CDD-9CF2-6F833B5B1843}" type="slidenum">
              <a:rPr lang="fr-FR" smtClean="0"/>
              <a:pPr/>
              <a:t>5</a:t>
            </a:fld>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0991BF14-2040-4CDD-9CF2-6F833B5B1843}" type="slidenum">
              <a:rPr lang="fr-FR" smtClean="0"/>
              <a:pPr/>
              <a:t>6</a:t>
            </a:fld>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0991BF14-2040-4CDD-9CF2-6F833B5B1843}" type="slidenum">
              <a:rPr lang="fr-FR" smtClean="0"/>
              <a:pPr/>
              <a:t>7</a:t>
            </a:fld>
            <a:endParaRPr 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0991BF14-2040-4CDD-9CF2-6F833B5B1843}" type="slidenum">
              <a:rPr lang="fr-FR" smtClean="0"/>
              <a:pPr/>
              <a:t>8</a:t>
            </a:fld>
            <a:endParaRPr lang="fr-F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0991BF14-2040-4CDD-9CF2-6F833B5B1843}" type="slidenum">
              <a:rPr lang="fr-FR" smtClean="0"/>
              <a:pPr/>
              <a:t>9</a:t>
            </a:fld>
            <a:endParaRPr lang="fr-F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0991BF14-2040-4CDD-9CF2-6F833B5B1843}" type="slidenum">
              <a:rPr lang="fr-FR" smtClean="0"/>
              <a:pPr/>
              <a:t>10</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00FEF55A-2850-4132-BD55-DB84EB99BFE8}" type="datetime1">
              <a:rPr lang="fr-FR" smtClean="0"/>
              <a:pPr/>
              <a:t>16/03/2025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0B408C1-56E8-4846-B85C-DE4FE9FCDE22}"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8C3ACEB-CD6E-4828-B40A-83752E6D77EA}" type="datetime1">
              <a:rPr lang="fr-FR" smtClean="0"/>
              <a:pPr/>
              <a:t>16/03/2025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0B408C1-56E8-4846-B85C-DE4FE9FCDE22}"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54A0F08-A025-4CDB-8300-4FC92DA21B9D}" type="datetime1">
              <a:rPr lang="fr-FR" smtClean="0"/>
              <a:pPr/>
              <a:t>16/03/2025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0B408C1-56E8-4846-B85C-DE4FE9FCDE22}"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67AA653-46A7-48D5-ABE1-2C3D5DC21422}" type="datetime1">
              <a:rPr lang="fr-FR" smtClean="0"/>
              <a:pPr/>
              <a:t>16/03/2025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0B408C1-56E8-4846-B85C-DE4FE9FCDE22}"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1A70E536-14B7-4477-9CC7-D2CC7B08E5B0}" type="datetime1">
              <a:rPr lang="fr-FR" smtClean="0"/>
              <a:pPr/>
              <a:t>16/03/2025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0B408C1-56E8-4846-B85C-DE4FE9FCDE22}"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0EEBCDA2-D732-4D48-8256-AF67F0E02C50}" type="datetime1">
              <a:rPr lang="fr-FR" smtClean="0"/>
              <a:pPr/>
              <a:t>16/03/2025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0B408C1-56E8-4846-B85C-DE4FE9FCDE22}"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CE9B0615-3ABA-4FBA-B601-17C56B0E5CF6}" type="datetime1">
              <a:rPr lang="fr-FR" smtClean="0"/>
              <a:pPr/>
              <a:t>16/03/2025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10B408C1-56E8-4846-B85C-DE4FE9FCDE22}"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1D1CE62E-AF40-4661-92C8-4E105A5377D5}" type="datetime1">
              <a:rPr lang="fr-FR" smtClean="0"/>
              <a:pPr/>
              <a:t>16/03/2025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10B408C1-56E8-4846-B85C-DE4FE9FCDE22}"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2D6D1AFB-8763-44FF-812D-787AA1704200}" type="datetime1">
              <a:rPr lang="fr-FR" smtClean="0"/>
              <a:pPr/>
              <a:t>16/03/2025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10B408C1-56E8-4846-B85C-DE4FE9FCDE22}"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179C1440-0705-48E3-80CA-762C6414E70F}" type="datetime1">
              <a:rPr lang="fr-FR" smtClean="0"/>
              <a:pPr/>
              <a:t>16/03/2025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0B408C1-56E8-4846-B85C-DE4FE9FCDE22}"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8F2BEA83-25B7-4FE4-A1A3-87295F7A1E81}" type="datetime1">
              <a:rPr lang="fr-FR" smtClean="0"/>
              <a:pPr/>
              <a:t>16/03/2025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0B408C1-56E8-4846-B85C-DE4FE9FCDE22}"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1ADBB0-B72C-495A-877B-7548226E0267}" type="datetime1">
              <a:rPr lang="fr-FR" smtClean="0"/>
              <a:pPr/>
              <a:t>16/03/2025</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B408C1-56E8-4846-B85C-DE4FE9FCDE22}"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rme libre 4"/>
          <p:cNvSpPr/>
          <p:nvPr/>
        </p:nvSpPr>
        <p:spPr>
          <a:xfrm>
            <a:off x="0" y="6072158"/>
            <a:ext cx="9215374" cy="785842"/>
          </a:xfrm>
          <a:custGeom>
            <a:avLst/>
            <a:gdLst>
              <a:gd name="connsiteX0" fmla="*/ 0 w 9144000"/>
              <a:gd name="connsiteY0" fmla="*/ 0 h 571480"/>
              <a:gd name="connsiteX1" fmla="*/ 9144000 w 9144000"/>
              <a:gd name="connsiteY1" fmla="*/ 0 h 571480"/>
              <a:gd name="connsiteX2" fmla="*/ 9144000 w 9144000"/>
              <a:gd name="connsiteY2" fmla="*/ 571480 h 571480"/>
              <a:gd name="connsiteX3" fmla="*/ 0 w 9144000"/>
              <a:gd name="connsiteY3" fmla="*/ 571480 h 571480"/>
              <a:gd name="connsiteX4" fmla="*/ 0 w 9144000"/>
              <a:gd name="connsiteY4" fmla="*/ 0 h 571480"/>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62434"/>
              <a:gd name="connsiteY0" fmla="*/ 28577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285776 h 857256"/>
              <a:gd name="connsiteX0" fmla="*/ 0 w 9162434"/>
              <a:gd name="connsiteY0" fmla="*/ 50006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500066 h 857256"/>
              <a:gd name="connsiteX0" fmla="*/ 0 w 9162434"/>
              <a:gd name="connsiteY0" fmla="*/ 71414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71414 h 857256"/>
              <a:gd name="connsiteX0" fmla="*/ 0 w 9162434"/>
              <a:gd name="connsiteY0" fmla="*/ 71414 h 857256"/>
              <a:gd name="connsiteX1" fmla="*/ 8858216 w 9162434"/>
              <a:gd name="connsiteY1" fmla="*/ 0 h 857256"/>
              <a:gd name="connsiteX2" fmla="*/ 9162434 w 9162434"/>
              <a:gd name="connsiteY2" fmla="*/ 791955 h 857256"/>
              <a:gd name="connsiteX3" fmla="*/ 9144000 w 9162434"/>
              <a:gd name="connsiteY3" fmla="*/ 857256 h 857256"/>
              <a:gd name="connsiteX4" fmla="*/ 0 w 9162434"/>
              <a:gd name="connsiteY4" fmla="*/ 857256 h 857256"/>
              <a:gd name="connsiteX5" fmla="*/ 0 w 9162434"/>
              <a:gd name="connsiteY5" fmla="*/ 71414 h 857256"/>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215374" h="785842">
                <a:moveTo>
                  <a:pt x="0" y="0"/>
                </a:moveTo>
                <a:lnTo>
                  <a:pt x="9215374" y="285752"/>
                </a:lnTo>
                <a:lnTo>
                  <a:pt x="9162434" y="720541"/>
                </a:lnTo>
                <a:lnTo>
                  <a:pt x="9144000" y="785842"/>
                </a:lnTo>
                <a:lnTo>
                  <a:pt x="0" y="785842"/>
                </a:lnTo>
                <a:lnTo>
                  <a:pt x="0" y="0"/>
                </a:lnTo>
                <a:close/>
              </a:path>
            </a:pathLst>
          </a:cu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ZoneTexte 5"/>
          <p:cNvSpPr txBox="1"/>
          <p:nvPr/>
        </p:nvSpPr>
        <p:spPr>
          <a:xfrm>
            <a:off x="1142976" y="2571744"/>
            <a:ext cx="7429552" cy="1532334"/>
          </a:xfrm>
          <a:prstGeom prst="roundRect">
            <a:avLst/>
          </a:prstGeom>
          <a:solidFill>
            <a:srgbClr val="DCABA0"/>
          </a:solidFill>
        </p:spPr>
        <p:style>
          <a:lnRef idx="0">
            <a:scrgbClr r="0" g="0" b="0"/>
          </a:lnRef>
          <a:fillRef idx="1003">
            <a:schemeClr val="lt1"/>
          </a:fillRef>
          <a:effectRef idx="0">
            <a:scrgbClr r="0" g="0" b="0"/>
          </a:effectRef>
          <a:fontRef idx="major"/>
        </p:style>
        <p:txBody>
          <a:bodyPr wrap="square" rtlCol="0">
            <a:spAutoFit/>
          </a:bodyPr>
          <a:lstStyle/>
          <a:p>
            <a:pPr algn="ctr"/>
            <a:r>
              <a:rPr lang="fr-FR" sz="4200" b="1" dirty="0" smtClean="0">
                <a:latin typeface="Arabic Typesetting" pitchFamily="66" charset="-78"/>
                <a:cs typeface="Arabic Typesetting" pitchFamily="66" charset="-78"/>
              </a:rPr>
              <a:t>L’ÉTHIQUE ET LA DÉONTOLOGIE </a:t>
            </a:r>
          </a:p>
          <a:p>
            <a:pPr algn="ctr"/>
            <a:r>
              <a:rPr lang="fr-FR" sz="4200" b="1" dirty="0" smtClean="0">
                <a:latin typeface="Arabic Typesetting" pitchFamily="66" charset="-78"/>
                <a:cs typeface="Arabic Typesetting" pitchFamily="66" charset="-78"/>
              </a:rPr>
              <a:t>UNIVERSITAIRES</a:t>
            </a:r>
            <a:endParaRPr lang="fr-FR" sz="4200" b="1" dirty="0">
              <a:latin typeface="Arabic Typesetting" pitchFamily="66" charset="-78"/>
              <a:cs typeface="Arabic Typesetting" pitchFamily="66" charset="-78"/>
            </a:endParaRPr>
          </a:p>
        </p:txBody>
      </p:sp>
      <p:pic>
        <p:nvPicPr>
          <p:cNvPr id="38915" name="Picture 3"/>
          <p:cNvPicPr>
            <a:picLocks noChangeAspect="1" noChangeArrowheads="1"/>
          </p:cNvPicPr>
          <p:nvPr/>
        </p:nvPicPr>
        <p:blipFill>
          <a:blip r:embed="rId2"/>
          <a:srcRect/>
          <a:stretch>
            <a:fillRect/>
          </a:stretch>
        </p:blipFill>
        <p:spPr bwMode="auto">
          <a:xfrm>
            <a:off x="7643834" y="0"/>
            <a:ext cx="1500166" cy="1323975"/>
          </a:xfrm>
          <a:prstGeom prst="rect">
            <a:avLst/>
          </a:prstGeom>
          <a:noFill/>
          <a:ln w="9525">
            <a:noFill/>
            <a:miter lim="800000"/>
            <a:headEnd/>
            <a:tailEnd/>
          </a:ln>
          <a:effectLst/>
        </p:spPr>
      </p:pic>
      <p:pic>
        <p:nvPicPr>
          <p:cNvPr id="38919" name="Picture 7"/>
          <p:cNvPicPr>
            <a:picLocks noChangeAspect="1" noChangeArrowheads="1"/>
          </p:cNvPicPr>
          <p:nvPr/>
        </p:nvPicPr>
        <p:blipFill>
          <a:blip r:embed="rId3"/>
          <a:srcRect/>
          <a:stretch>
            <a:fillRect/>
          </a:stretch>
        </p:blipFill>
        <p:spPr bwMode="auto">
          <a:xfrm>
            <a:off x="0" y="1"/>
            <a:ext cx="1571604" cy="1357297"/>
          </a:xfrm>
          <a:prstGeom prst="rect">
            <a:avLst/>
          </a:prstGeom>
          <a:noFill/>
          <a:ln w="9525">
            <a:noFill/>
            <a:miter lim="800000"/>
            <a:headEnd/>
            <a:tailEnd/>
          </a:ln>
          <a:effectLst/>
        </p:spPr>
      </p:pic>
      <p:sp>
        <p:nvSpPr>
          <p:cNvPr id="13" name="ZoneTexte 12"/>
          <p:cNvSpPr txBox="1"/>
          <p:nvPr/>
        </p:nvSpPr>
        <p:spPr>
          <a:xfrm>
            <a:off x="6643702" y="5000636"/>
            <a:ext cx="2928958" cy="461665"/>
          </a:xfrm>
          <a:prstGeom prst="rect">
            <a:avLst/>
          </a:prstGeom>
          <a:noFill/>
        </p:spPr>
        <p:txBody>
          <a:bodyPr wrap="square" rtlCol="0">
            <a:spAutoFit/>
          </a:bodyPr>
          <a:lstStyle/>
          <a:p>
            <a:r>
              <a:rPr lang="fr-FR" sz="2400" b="1" dirty="0" smtClean="0">
                <a:latin typeface="Arabic Typesetting" pitchFamily="66" charset="-78"/>
                <a:cs typeface="Arabic Typesetting" pitchFamily="66" charset="-78"/>
              </a:rPr>
              <a:t>Dr. CHOHRA </a:t>
            </a:r>
            <a:r>
              <a:rPr lang="fr-FR" sz="2400" b="1" dirty="0" err="1" smtClean="0">
                <a:latin typeface="Arabic Typesetting" pitchFamily="66" charset="-78"/>
                <a:cs typeface="Arabic Typesetting" pitchFamily="66" charset="-78"/>
              </a:rPr>
              <a:t>Djawhara</a:t>
            </a:r>
            <a:endParaRPr lang="fr-FR" sz="2400" b="1" dirty="0">
              <a:latin typeface="Arabic Typesetting" pitchFamily="66" charset="-78"/>
              <a:cs typeface="Arabic Typesetting" pitchFamily="66" charset="-78"/>
            </a:endParaRPr>
          </a:p>
        </p:txBody>
      </p:sp>
      <p:sp>
        <p:nvSpPr>
          <p:cNvPr id="14" name="ZoneTexte 13"/>
          <p:cNvSpPr txBox="1"/>
          <p:nvPr/>
        </p:nvSpPr>
        <p:spPr>
          <a:xfrm>
            <a:off x="-785850" y="71414"/>
            <a:ext cx="10429948" cy="1785104"/>
          </a:xfrm>
          <a:prstGeom prst="rect">
            <a:avLst/>
          </a:prstGeom>
          <a:noFill/>
        </p:spPr>
        <p:txBody>
          <a:bodyPr wrap="square" rtlCol="0">
            <a:spAutoFit/>
          </a:bodyPr>
          <a:lstStyle/>
          <a:p>
            <a:pPr algn="ctr"/>
            <a:r>
              <a:rPr lang="fr-FR" b="1" dirty="0" smtClean="0">
                <a:latin typeface="Arabic Typesetting" pitchFamily="66" charset="-78"/>
                <a:cs typeface="Arabic Typesetting" pitchFamily="66" charset="-78"/>
              </a:rPr>
              <a:t>République </a:t>
            </a:r>
            <a:r>
              <a:rPr lang="fr-FR" sz="2000" b="1" dirty="0" smtClean="0">
                <a:latin typeface="Arabic Typesetting" pitchFamily="66" charset="-78"/>
                <a:cs typeface="Arabic Typesetting" pitchFamily="66" charset="-78"/>
              </a:rPr>
              <a:t>Algérienne</a:t>
            </a:r>
            <a:r>
              <a:rPr lang="fr-FR" b="1" dirty="0" smtClean="0">
                <a:latin typeface="Arabic Typesetting" pitchFamily="66" charset="-78"/>
                <a:cs typeface="Arabic Typesetting" pitchFamily="66" charset="-78"/>
              </a:rPr>
              <a:t> Démocratique et Populaire </a:t>
            </a:r>
          </a:p>
          <a:p>
            <a:pPr algn="ctr"/>
            <a:r>
              <a:rPr lang="fr-FR" b="1" dirty="0" smtClean="0">
                <a:latin typeface="Arabic Typesetting" pitchFamily="66" charset="-78"/>
                <a:cs typeface="Arabic Typesetting" pitchFamily="66" charset="-78"/>
              </a:rPr>
              <a:t>Ministère de l'Enseignement Supérieure et de la Recherche Scientifique</a:t>
            </a:r>
          </a:p>
          <a:p>
            <a:pPr algn="ctr"/>
            <a:r>
              <a:rPr lang="fr-FR" b="1" dirty="0">
                <a:latin typeface="Arabic Typesetting" pitchFamily="66" charset="-78"/>
                <a:cs typeface="Arabic Typesetting" pitchFamily="66" charset="-78"/>
              </a:rPr>
              <a:t>U</a:t>
            </a:r>
            <a:r>
              <a:rPr lang="fr-FR" b="1" dirty="0" smtClean="0">
                <a:latin typeface="Arabic Typesetting" pitchFamily="66" charset="-78"/>
                <a:cs typeface="Arabic Typesetting" pitchFamily="66" charset="-78"/>
              </a:rPr>
              <a:t>niversité </a:t>
            </a:r>
            <a:r>
              <a:rPr lang="fr-FR" b="1" dirty="0" err="1" smtClean="0">
                <a:latin typeface="Arabic Typesetting" pitchFamily="66" charset="-78"/>
                <a:cs typeface="Arabic Typesetting" pitchFamily="66" charset="-78"/>
              </a:rPr>
              <a:t>Badji</a:t>
            </a:r>
            <a:r>
              <a:rPr lang="fr-FR" b="1" dirty="0" smtClean="0">
                <a:latin typeface="Arabic Typesetting" pitchFamily="66" charset="-78"/>
                <a:cs typeface="Arabic Typesetting" pitchFamily="66" charset="-78"/>
              </a:rPr>
              <a:t> </a:t>
            </a:r>
            <a:r>
              <a:rPr lang="fr-FR" b="1" dirty="0" err="1" smtClean="0">
                <a:latin typeface="Arabic Typesetting" pitchFamily="66" charset="-78"/>
                <a:cs typeface="Arabic Typesetting" pitchFamily="66" charset="-78"/>
              </a:rPr>
              <a:t>Mohtar</a:t>
            </a:r>
            <a:r>
              <a:rPr lang="fr-FR" b="1" dirty="0" smtClean="0">
                <a:latin typeface="Arabic Typesetting" pitchFamily="66" charset="-78"/>
                <a:cs typeface="Arabic Typesetting" pitchFamily="66" charset="-78"/>
              </a:rPr>
              <a:t> Annaba</a:t>
            </a:r>
          </a:p>
          <a:p>
            <a:pPr algn="ctr"/>
            <a:r>
              <a:rPr lang="fr-FR" b="1" dirty="0" smtClean="0">
                <a:latin typeface="Arabic Typesetting" pitchFamily="66" charset="-78"/>
                <a:cs typeface="Arabic Typesetting" pitchFamily="66" charset="-78"/>
              </a:rPr>
              <a:t>Faculté des Sciences </a:t>
            </a:r>
          </a:p>
          <a:p>
            <a:pPr algn="ctr"/>
            <a:r>
              <a:rPr lang="fr-FR" b="1" dirty="0" smtClean="0">
                <a:latin typeface="Arabic Typesetting" pitchFamily="66" charset="-78"/>
                <a:cs typeface="Arabic Typesetting" pitchFamily="66" charset="-78"/>
              </a:rPr>
              <a:t>Département de Chimie </a:t>
            </a:r>
          </a:p>
          <a:p>
            <a:pPr algn="ctr"/>
            <a:endParaRPr lang="fr-FR" b="1" dirty="0" smtClean="0">
              <a:latin typeface="Arabic Typesetting" pitchFamily="66" charset="-78"/>
              <a:cs typeface="Arabic Typesetting" pitchFamily="66" charset="-78"/>
            </a:endParaRPr>
          </a:p>
        </p:txBody>
      </p:sp>
      <p:sp>
        <p:nvSpPr>
          <p:cNvPr id="15" name="ZoneTexte 14"/>
          <p:cNvSpPr txBox="1"/>
          <p:nvPr/>
        </p:nvSpPr>
        <p:spPr>
          <a:xfrm>
            <a:off x="142876" y="5110475"/>
            <a:ext cx="4214810" cy="461665"/>
          </a:xfrm>
          <a:prstGeom prst="rect">
            <a:avLst/>
          </a:prstGeom>
          <a:noFill/>
        </p:spPr>
        <p:txBody>
          <a:bodyPr wrap="square" rtlCol="0">
            <a:spAutoFit/>
          </a:bodyPr>
          <a:lstStyle/>
          <a:p>
            <a:r>
              <a:rPr lang="fr-FR" sz="2400" b="1" dirty="0" smtClean="0">
                <a:latin typeface="Arabic Typesetting" pitchFamily="66" charset="-78"/>
                <a:cs typeface="Arabic Typesetting" pitchFamily="66" charset="-78"/>
              </a:rPr>
              <a:t>Année universitaire</a:t>
            </a:r>
            <a:r>
              <a:rPr lang="fr-FR" sz="2400" b="1" smtClean="0">
                <a:latin typeface="Arabic Typesetting" pitchFamily="66" charset="-78"/>
                <a:cs typeface="Arabic Typesetting" pitchFamily="66" charset="-78"/>
              </a:rPr>
              <a:t>: </a:t>
            </a:r>
            <a:r>
              <a:rPr lang="fr-FR" sz="2400" b="1" smtClean="0">
                <a:latin typeface="Arabic Typesetting" pitchFamily="66" charset="-78"/>
                <a:cs typeface="Arabic Typesetting" pitchFamily="66" charset="-78"/>
              </a:rPr>
              <a:t>2024/2025</a:t>
            </a:r>
            <a:endParaRPr lang="fr-FR" sz="2400" b="1" dirty="0">
              <a:latin typeface="Arabic Typesetting" pitchFamily="66" charset="-78"/>
              <a:cs typeface="Arabic Typesetting" pitchFamily="66" charset="-78"/>
            </a:endParaRPr>
          </a:p>
        </p:txBody>
      </p:sp>
      <p:sp>
        <p:nvSpPr>
          <p:cNvPr id="11" name="Espace réservé du numéro de diapositive 10"/>
          <p:cNvSpPr>
            <a:spLocks noGrp="1"/>
          </p:cNvSpPr>
          <p:nvPr>
            <p:ph type="sldNum" sz="quarter" idx="12"/>
          </p:nvPr>
        </p:nvSpPr>
        <p:spPr/>
        <p:txBody>
          <a:bodyPr/>
          <a:lstStyle/>
          <a:p>
            <a:fld id="{10B408C1-56E8-4846-B85C-DE4FE9FCDE22}" type="slidenum">
              <a:rPr lang="fr-FR" smtClean="0"/>
              <a:pPr/>
              <a:t>1</a:t>
            </a:fld>
            <a:endParaRPr lang="fr-F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rme libre 4"/>
          <p:cNvSpPr/>
          <p:nvPr/>
        </p:nvSpPr>
        <p:spPr>
          <a:xfrm>
            <a:off x="0" y="6072158"/>
            <a:ext cx="9215374" cy="785842"/>
          </a:xfrm>
          <a:custGeom>
            <a:avLst/>
            <a:gdLst>
              <a:gd name="connsiteX0" fmla="*/ 0 w 9144000"/>
              <a:gd name="connsiteY0" fmla="*/ 0 h 571480"/>
              <a:gd name="connsiteX1" fmla="*/ 9144000 w 9144000"/>
              <a:gd name="connsiteY1" fmla="*/ 0 h 571480"/>
              <a:gd name="connsiteX2" fmla="*/ 9144000 w 9144000"/>
              <a:gd name="connsiteY2" fmla="*/ 571480 h 571480"/>
              <a:gd name="connsiteX3" fmla="*/ 0 w 9144000"/>
              <a:gd name="connsiteY3" fmla="*/ 571480 h 571480"/>
              <a:gd name="connsiteX4" fmla="*/ 0 w 9144000"/>
              <a:gd name="connsiteY4" fmla="*/ 0 h 571480"/>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62434"/>
              <a:gd name="connsiteY0" fmla="*/ 28577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285776 h 857256"/>
              <a:gd name="connsiteX0" fmla="*/ 0 w 9162434"/>
              <a:gd name="connsiteY0" fmla="*/ 50006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500066 h 857256"/>
              <a:gd name="connsiteX0" fmla="*/ 0 w 9162434"/>
              <a:gd name="connsiteY0" fmla="*/ 71414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71414 h 857256"/>
              <a:gd name="connsiteX0" fmla="*/ 0 w 9162434"/>
              <a:gd name="connsiteY0" fmla="*/ 71414 h 857256"/>
              <a:gd name="connsiteX1" fmla="*/ 8858216 w 9162434"/>
              <a:gd name="connsiteY1" fmla="*/ 0 h 857256"/>
              <a:gd name="connsiteX2" fmla="*/ 9162434 w 9162434"/>
              <a:gd name="connsiteY2" fmla="*/ 791955 h 857256"/>
              <a:gd name="connsiteX3" fmla="*/ 9144000 w 9162434"/>
              <a:gd name="connsiteY3" fmla="*/ 857256 h 857256"/>
              <a:gd name="connsiteX4" fmla="*/ 0 w 9162434"/>
              <a:gd name="connsiteY4" fmla="*/ 857256 h 857256"/>
              <a:gd name="connsiteX5" fmla="*/ 0 w 9162434"/>
              <a:gd name="connsiteY5" fmla="*/ 71414 h 857256"/>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215374" h="785842">
                <a:moveTo>
                  <a:pt x="0" y="0"/>
                </a:moveTo>
                <a:lnTo>
                  <a:pt x="9215374" y="285752"/>
                </a:lnTo>
                <a:lnTo>
                  <a:pt x="9162434" y="720541"/>
                </a:lnTo>
                <a:lnTo>
                  <a:pt x="9144000" y="785842"/>
                </a:lnTo>
                <a:lnTo>
                  <a:pt x="0" y="785842"/>
                </a:lnTo>
                <a:lnTo>
                  <a:pt x="0" y="0"/>
                </a:lnTo>
                <a:close/>
              </a:path>
            </a:pathLst>
          </a:cu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Pentagone 2"/>
          <p:cNvSpPr/>
          <p:nvPr/>
        </p:nvSpPr>
        <p:spPr>
          <a:xfrm>
            <a:off x="1071570" y="285728"/>
            <a:ext cx="7715272" cy="1000132"/>
          </a:xfrm>
          <a:prstGeom prst="homePlate">
            <a:avLst/>
          </a:prstGeom>
          <a:solidFill>
            <a:srgbClr val="F8EDEC"/>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 name="ZoneTexte 3"/>
          <p:cNvSpPr txBox="1"/>
          <p:nvPr/>
        </p:nvSpPr>
        <p:spPr>
          <a:xfrm>
            <a:off x="642910" y="500042"/>
            <a:ext cx="8215370" cy="769441"/>
          </a:xfrm>
          <a:prstGeom prst="rect">
            <a:avLst/>
          </a:prstGeom>
          <a:noFill/>
        </p:spPr>
        <p:txBody>
          <a:bodyPr wrap="square" rtlCol="0">
            <a:spAutoFit/>
          </a:bodyPr>
          <a:lstStyle/>
          <a:p>
            <a:pPr algn="ctr"/>
            <a:r>
              <a:rPr lang="fr-FR" sz="4400" b="1" dirty="0" smtClean="0">
                <a:latin typeface="Arabic Typesetting" pitchFamily="66" charset="-78"/>
                <a:cs typeface="Arabic Typesetting" pitchFamily="66" charset="-78"/>
              </a:rPr>
              <a:t>CONCEPTS </a:t>
            </a:r>
            <a:r>
              <a:rPr lang="ar-DZ" sz="4400" b="1" dirty="0" smtClean="0">
                <a:latin typeface="Arabic Typesetting" pitchFamily="66" charset="-78"/>
                <a:cs typeface="Arabic Typesetting" pitchFamily="66" charset="-78"/>
              </a:rPr>
              <a:t>(المفاهيم)</a:t>
            </a:r>
            <a:endParaRPr lang="fr-FR" sz="4400" b="1" dirty="0">
              <a:latin typeface="Arabic Typesetting" pitchFamily="66" charset="-78"/>
              <a:cs typeface="Arabic Typesetting" pitchFamily="66" charset="-78"/>
            </a:endParaRPr>
          </a:p>
        </p:txBody>
      </p:sp>
      <p:sp>
        <p:nvSpPr>
          <p:cNvPr id="10" name="ZoneTexte 9"/>
          <p:cNvSpPr txBox="1"/>
          <p:nvPr/>
        </p:nvSpPr>
        <p:spPr>
          <a:xfrm>
            <a:off x="8358214" y="4214818"/>
            <a:ext cx="184731" cy="369332"/>
          </a:xfrm>
          <a:prstGeom prst="rect">
            <a:avLst/>
          </a:prstGeom>
          <a:noFill/>
        </p:spPr>
        <p:txBody>
          <a:bodyPr wrap="none" rtlCol="0">
            <a:spAutoFit/>
          </a:bodyPr>
          <a:lstStyle/>
          <a:p>
            <a:endParaRPr lang="fr-FR" dirty="0"/>
          </a:p>
        </p:txBody>
      </p:sp>
      <p:sp>
        <p:nvSpPr>
          <p:cNvPr id="14" name="Espace réservé du numéro de diapositive 13"/>
          <p:cNvSpPr>
            <a:spLocks noGrp="1"/>
          </p:cNvSpPr>
          <p:nvPr>
            <p:ph type="sldNum" sz="quarter" idx="12"/>
          </p:nvPr>
        </p:nvSpPr>
        <p:spPr/>
        <p:txBody>
          <a:bodyPr/>
          <a:lstStyle/>
          <a:p>
            <a:fld id="{10B408C1-56E8-4846-B85C-DE4FE9FCDE22}" type="slidenum">
              <a:rPr lang="fr-FR" smtClean="0"/>
              <a:pPr/>
              <a:t>10</a:t>
            </a:fld>
            <a:endParaRPr lang="fr-FR"/>
          </a:p>
        </p:txBody>
      </p:sp>
      <p:sp>
        <p:nvSpPr>
          <p:cNvPr id="8" name="ZoneTexte 7"/>
          <p:cNvSpPr txBox="1"/>
          <p:nvPr/>
        </p:nvSpPr>
        <p:spPr>
          <a:xfrm>
            <a:off x="214282" y="1089614"/>
            <a:ext cx="8643998" cy="4339650"/>
          </a:xfrm>
          <a:prstGeom prst="rect">
            <a:avLst/>
          </a:prstGeom>
          <a:noFill/>
        </p:spPr>
        <p:txBody>
          <a:bodyPr wrap="square" rtlCol="0">
            <a:spAutoFit/>
          </a:bodyPr>
          <a:lstStyle/>
          <a:p>
            <a:pPr algn="just">
              <a:lnSpc>
                <a:spcPct val="150000"/>
              </a:lnSpc>
            </a:pPr>
            <a:endParaRPr lang="fr-FR" sz="2300" dirty="0" smtClean="0">
              <a:latin typeface="Times New Roman"/>
            </a:endParaRPr>
          </a:p>
          <a:p>
            <a:pPr algn="just">
              <a:lnSpc>
                <a:spcPct val="150000"/>
              </a:lnSpc>
            </a:pPr>
            <a:endParaRPr lang="fr-FR" sz="2300" dirty="0" smtClean="0">
              <a:latin typeface="Times New Roman"/>
            </a:endParaRPr>
          </a:p>
          <a:p>
            <a:pPr algn="just">
              <a:lnSpc>
                <a:spcPct val="150000"/>
              </a:lnSpc>
            </a:pPr>
            <a:r>
              <a:rPr lang="fr-FR" sz="2300" dirty="0" smtClean="0">
                <a:latin typeface="Times New Roman"/>
              </a:rPr>
              <a:t>C’est une activité scientifique (bibliographie, communauté, données, langage), dont l’objet est l’étude de la construction de </a:t>
            </a:r>
            <a:r>
              <a:rPr lang="fr-FR" sz="2300" dirty="0" smtClean="0">
                <a:solidFill>
                  <a:srgbClr val="FF0066"/>
                </a:solidFill>
                <a:latin typeface="Times New Roman"/>
              </a:rPr>
              <a:t>savoirs </a:t>
            </a:r>
            <a:r>
              <a:rPr lang="fr-FR" sz="2300" dirty="0" smtClean="0">
                <a:latin typeface="Times New Roman"/>
              </a:rPr>
              <a:t>identifiés Par des </a:t>
            </a:r>
            <a:r>
              <a:rPr lang="fr-FR" sz="2300" dirty="0" smtClean="0">
                <a:solidFill>
                  <a:srgbClr val="FF0066"/>
                </a:solidFill>
                <a:latin typeface="Times New Roman"/>
              </a:rPr>
              <a:t>apprenants</a:t>
            </a:r>
            <a:r>
              <a:rPr lang="fr-FR" sz="2300" dirty="0" smtClean="0">
                <a:latin typeface="Times New Roman"/>
              </a:rPr>
              <a:t> qui construisent des connaissances placés dans une institution de formation où ils interagissent avec des </a:t>
            </a:r>
            <a:r>
              <a:rPr lang="fr-FR" sz="2300" dirty="0" smtClean="0">
                <a:solidFill>
                  <a:srgbClr val="FF0066"/>
                </a:solidFill>
                <a:latin typeface="Times New Roman"/>
              </a:rPr>
              <a:t>enseignants</a:t>
            </a:r>
            <a:r>
              <a:rPr lang="fr-FR" sz="2300" dirty="0" smtClean="0">
                <a:latin typeface="Times New Roman"/>
              </a:rPr>
              <a:t>, éventuellement par l’intermédiaire de dispositifs informatisés.</a:t>
            </a:r>
            <a:endParaRPr lang="fr-FR" sz="2300" dirty="0" smtClean="0"/>
          </a:p>
          <a:p>
            <a:pPr algn="just">
              <a:lnSpc>
                <a:spcPct val="150000"/>
              </a:lnSpc>
            </a:pPr>
            <a:endParaRPr lang="fr-FR" sz="23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rme libre 4"/>
          <p:cNvSpPr/>
          <p:nvPr/>
        </p:nvSpPr>
        <p:spPr>
          <a:xfrm>
            <a:off x="0" y="6072158"/>
            <a:ext cx="9215374" cy="785842"/>
          </a:xfrm>
          <a:custGeom>
            <a:avLst/>
            <a:gdLst>
              <a:gd name="connsiteX0" fmla="*/ 0 w 9144000"/>
              <a:gd name="connsiteY0" fmla="*/ 0 h 571480"/>
              <a:gd name="connsiteX1" fmla="*/ 9144000 w 9144000"/>
              <a:gd name="connsiteY1" fmla="*/ 0 h 571480"/>
              <a:gd name="connsiteX2" fmla="*/ 9144000 w 9144000"/>
              <a:gd name="connsiteY2" fmla="*/ 571480 h 571480"/>
              <a:gd name="connsiteX3" fmla="*/ 0 w 9144000"/>
              <a:gd name="connsiteY3" fmla="*/ 571480 h 571480"/>
              <a:gd name="connsiteX4" fmla="*/ 0 w 9144000"/>
              <a:gd name="connsiteY4" fmla="*/ 0 h 571480"/>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62434"/>
              <a:gd name="connsiteY0" fmla="*/ 28577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285776 h 857256"/>
              <a:gd name="connsiteX0" fmla="*/ 0 w 9162434"/>
              <a:gd name="connsiteY0" fmla="*/ 50006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500066 h 857256"/>
              <a:gd name="connsiteX0" fmla="*/ 0 w 9162434"/>
              <a:gd name="connsiteY0" fmla="*/ 71414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71414 h 857256"/>
              <a:gd name="connsiteX0" fmla="*/ 0 w 9162434"/>
              <a:gd name="connsiteY0" fmla="*/ 71414 h 857256"/>
              <a:gd name="connsiteX1" fmla="*/ 8858216 w 9162434"/>
              <a:gd name="connsiteY1" fmla="*/ 0 h 857256"/>
              <a:gd name="connsiteX2" fmla="*/ 9162434 w 9162434"/>
              <a:gd name="connsiteY2" fmla="*/ 791955 h 857256"/>
              <a:gd name="connsiteX3" fmla="*/ 9144000 w 9162434"/>
              <a:gd name="connsiteY3" fmla="*/ 857256 h 857256"/>
              <a:gd name="connsiteX4" fmla="*/ 0 w 9162434"/>
              <a:gd name="connsiteY4" fmla="*/ 857256 h 857256"/>
              <a:gd name="connsiteX5" fmla="*/ 0 w 9162434"/>
              <a:gd name="connsiteY5" fmla="*/ 71414 h 857256"/>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215374" h="785842">
                <a:moveTo>
                  <a:pt x="0" y="0"/>
                </a:moveTo>
                <a:lnTo>
                  <a:pt x="9215374" y="285752"/>
                </a:lnTo>
                <a:lnTo>
                  <a:pt x="9162434" y="720541"/>
                </a:lnTo>
                <a:lnTo>
                  <a:pt x="9144000" y="785842"/>
                </a:lnTo>
                <a:lnTo>
                  <a:pt x="0" y="785842"/>
                </a:lnTo>
                <a:lnTo>
                  <a:pt x="0" y="0"/>
                </a:lnTo>
                <a:close/>
              </a:path>
            </a:pathLst>
          </a:cu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Pentagone 2"/>
          <p:cNvSpPr/>
          <p:nvPr/>
        </p:nvSpPr>
        <p:spPr>
          <a:xfrm>
            <a:off x="1071570" y="285728"/>
            <a:ext cx="7715272" cy="1000132"/>
          </a:xfrm>
          <a:prstGeom prst="homePlate">
            <a:avLst/>
          </a:prstGeom>
          <a:solidFill>
            <a:srgbClr val="F8EDEC"/>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 name="ZoneTexte 3"/>
          <p:cNvSpPr txBox="1"/>
          <p:nvPr/>
        </p:nvSpPr>
        <p:spPr>
          <a:xfrm>
            <a:off x="642910" y="500042"/>
            <a:ext cx="8215370" cy="769441"/>
          </a:xfrm>
          <a:prstGeom prst="rect">
            <a:avLst/>
          </a:prstGeom>
          <a:noFill/>
        </p:spPr>
        <p:txBody>
          <a:bodyPr wrap="square" rtlCol="0">
            <a:spAutoFit/>
          </a:bodyPr>
          <a:lstStyle/>
          <a:p>
            <a:pPr algn="ctr"/>
            <a:r>
              <a:rPr lang="fr-FR" sz="4400" b="1" dirty="0" smtClean="0">
                <a:latin typeface="Arabic Typesetting" pitchFamily="66" charset="-78"/>
                <a:cs typeface="Arabic Typesetting" pitchFamily="66" charset="-78"/>
              </a:rPr>
              <a:t>CONCEPTS </a:t>
            </a:r>
            <a:r>
              <a:rPr lang="ar-DZ" sz="4400" b="1" dirty="0" smtClean="0">
                <a:latin typeface="Arabic Typesetting" pitchFamily="66" charset="-78"/>
                <a:cs typeface="Arabic Typesetting" pitchFamily="66" charset="-78"/>
              </a:rPr>
              <a:t>(المفاهيم)</a:t>
            </a:r>
            <a:endParaRPr lang="fr-FR" sz="4400" b="1" dirty="0">
              <a:latin typeface="Arabic Typesetting" pitchFamily="66" charset="-78"/>
              <a:cs typeface="Arabic Typesetting" pitchFamily="66" charset="-78"/>
            </a:endParaRPr>
          </a:p>
        </p:txBody>
      </p:sp>
      <p:sp>
        <p:nvSpPr>
          <p:cNvPr id="10" name="ZoneTexte 9"/>
          <p:cNvSpPr txBox="1"/>
          <p:nvPr/>
        </p:nvSpPr>
        <p:spPr>
          <a:xfrm>
            <a:off x="8358214" y="4214818"/>
            <a:ext cx="184731" cy="369332"/>
          </a:xfrm>
          <a:prstGeom prst="rect">
            <a:avLst/>
          </a:prstGeom>
          <a:noFill/>
        </p:spPr>
        <p:txBody>
          <a:bodyPr wrap="none" rtlCol="0">
            <a:spAutoFit/>
          </a:bodyPr>
          <a:lstStyle/>
          <a:p>
            <a:endParaRPr lang="fr-FR" dirty="0"/>
          </a:p>
        </p:txBody>
      </p:sp>
      <p:sp>
        <p:nvSpPr>
          <p:cNvPr id="14" name="Espace réservé du numéro de diapositive 13"/>
          <p:cNvSpPr>
            <a:spLocks noGrp="1"/>
          </p:cNvSpPr>
          <p:nvPr>
            <p:ph type="sldNum" sz="quarter" idx="12"/>
          </p:nvPr>
        </p:nvSpPr>
        <p:spPr/>
        <p:txBody>
          <a:bodyPr/>
          <a:lstStyle/>
          <a:p>
            <a:fld id="{10B408C1-56E8-4846-B85C-DE4FE9FCDE22}" type="slidenum">
              <a:rPr lang="fr-FR" smtClean="0"/>
              <a:pPr/>
              <a:t>11</a:t>
            </a:fld>
            <a:endParaRPr lang="fr-FR"/>
          </a:p>
        </p:txBody>
      </p:sp>
      <p:sp>
        <p:nvSpPr>
          <p:cNvPr id="8" name="ZoneTexte 7"/>
          <p:cNvSpPr txBox="1"/>
          <p:nvPr/>
        </p:nvSpPr>
        <p:spPr>
          <a:xfrm>
            <a:off x="285720" y="571480"/>
            <a:ext cx="8643998" cy="2054409"/>
          </a:xfrm>
          <a:prstGeom prst="rect">
            <a:avLst/>
          </a:prstGeom>
          <a:noFill/>
        </p:spPr>
        <p:txBody>
          <a:bodyPr wrap="square" rtlCol="0">
            <a:spAutoFit/>
          </a:bodyPr>
          <a:lstStyle/>
          <a:p>
            <a:pPr algn="just">
              <a:lnSpc>
                <a:spcPct val="150000"/>
              </a:lnSpc>
            </a:pPr>
            <a:endParaRPr lang="fr-FR" sz="2300" dirty="0" smtClean="0">
              <a:solidFill>
                <a:schemeClr val="accent4">
                  <a:lumMod val="75000"/>
                </a:schemeClr>
              </a:solidFill>
              <a:latin typeface="Times New Roman"/>
            </a:endParaRPr>
          </a:p>
          <a:p>
            <a:pPr algn="just">
              <a:lnSpc>
                <a:spcPct val="150000"/>
              </a:lnSpc>
            </a:pPr>
            <a:endParaRPr lang="fr-FR" sz="2300" dirty="0" smtClean="0">
              <a:solidFill>
                <a:schemeClr val="accent4">
                  <a:lumMod val="75000"/>
                </a:schemeClr>
              </a:solidFill>
              <a:latin typeface="Times New Roman"/>
            </a:endParaRPr>
          </a:p>
          <a:p>
            <a:pPr algn="ctr"/>
            <a:r>
              <a:rPr lang="fr-FR" sz="2400" b="1" dirty="0" smtClean="0">
                <a:solidFill>
                  <a:schemeClr val="accent4">
                    <a:lumMod val="75000"/>
                  </a:schemeClr>
                </a:solidFill>
                <a:latin typeface="Times New Roman" pitchFamily="18" charset="0"/>
                <a:cs typeface="Times New Roman" pitchFamily="18" charset="0"/>
              </a:rPr>
              <a:t>Le triangle didactique</a:t>
            </a:r>
          </a:p>
          <a:p>
            <a:pPr algn="just">
              <a:lnSpc>
                <a:spcPct val="150000"/>
              </a:lnSpc>
            </a:pPr>
            <a:endParaRPr lang="fr-FR" sz="2300" dirty="0">
              <a:solidFill>
                <a:schemeClr val="accent4">
                  <a:lumMod val="75000"/>
                </a:schemeClr>
              </a:solidFill>
            </a:endParaRPr>
          </a:p>
        </p:txBody>
      </p:sp>
      <p:pic>
        <p:nvPicPr>
          <p:cNvPr id="9" name="image112.jpeg"/>
          <p:cNvPicPr/>
          <p:nvPr/>
        </p:nvPicPr>
        <p:blipFill>
          <a:blip r:embed="rId3" cstate="print"/>
          <a:stretch>
            <a:fillRect/>
          </a:stretch>
        </p:blipFill>
        <p:spPr>
          <a:xfrm>
            <a:off x="1428728" y="2500306"/>
            <a:ext cx="6143668" cy="3429024"/>
          </a:xfrm>
          <a:prstGeom prst="rect">
            <a:avLst/>
          </a:prstGeo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rme libre 4"/>
          <p:cNvSpPr/>
          <p:nvPr/>
        </p:nvSpPr>
        <p:spPr>
          <a:xfrm>
            <a:off x="0" y="6072158"/>
            <a:ext cx="9215374" cy="785842"/>
          </a:xfrm>
          <a:custGeom>
            <a:avLst/>
            <a:gdLst>
              <a:gd name="connsiteX0" fmla="*/ 0 w 9144000"/>
              <a:gd name="connsiteY0" fmla="*/ 0 h 571480"/>
              <a:gd name="connsiteX1" fmla="*/ 9144000 w 9144000"/>
              <a:gd name="connsiteY1" fmla="*/ 0 h 571480"/>
              <a:gd name="connsiteX2" fmla="*/ 9144000 w 9144000"/>
              <a:gd name="connsiteY2" fmla="*/ 571480 h 571480"/>
              <a:gd name="connsiteX3" fmla="*/ 0 w 9144000"/>
              <a:gd name="connsiteY3" fmla="*/ 571480 h 571480"/>
              <a:gd name="connsiteX4" fmla="*/ 0 w 9144000"/>
              <a:gd name="connsiteY4" fmla="*/ 0 h 571480"/>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62434"/>
              <a:gd name="connsiteY0" fmla="*/ 28577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285776 h 857256"/>
              <a:gd name="connsiteX0" fmla="*/ 0 w 9162434"/>
              <a:gd name="connsiteY0" fmla="*/ 50006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500066 h 857256"/>
              <a:gd name="connsiteX0" fmla="*/ 0 w 9162434"/>
              <a:gd name="connsiteY0" fmla="*/ 71414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71414 h 857256"/>
              <a:gd name="connsiteX0" fmla="*/ 0 w 9162434"/>
              <a:gd name="connsiteY0" fmla="*/ 71414 h 857256"/>
              <a:gd name="connsiteX1" fmla="*/ 8858216 w 9162434"/>
              <a:gd name="connsiteY1" fmla="*/ 0 h 857256"/>
              <a:gd name="connsiteX2" fmla="*/ 9162434 w 9162434"/>
              <a:gd name="connsiteY2" fmla="*/ 791955 h 857256"/>
              <a:gd name="connsiteX3" fmla="*/ 9144000 w 9162434"/>
              <a:gd name="connsiteY3" fmla="*/ 857256 h 857256"/>
              <a:gd name="connsiteX4" fmla="*/ 0 w 9162434"/>
              <a:gd name="connsiteY4" fmla="*/ 857256 h 857256"/>
              <a:gd name="connsiteX5" fmla="*/ 0 w 9162434"/>
              <a:gd name="connsiteY5" fmla="*/ 71414 h 857256"/>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215374" h="785842">
                <a:moveTo>
                  <a:pt x="0" y="0"/>
                </a:moveTo>
                <a:lnTo>
                  <a:pt x="9215374" y="285752"/>
                </a:lnTo>
                <a:lnTo>
                  <a:pt x="9162434" y="720541"/>
                </a:lnTo>
                <a:lnTo>
                  <a:pt x="9144000" y="785842"/>
                </a:lnTo>
                <a:lnTo>
                  <a:pt x="0" y="785842"/>
                </a:lnTo>
                <a:lnTo>
                  <a:pt x="0" y="0"/>
                </a:lnTo>
                <a:close/>
              </a:path>
            </a:pathLst>
          </a:cu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Pentagone 2"/>
          <p:cNvSpPr/>
          <p:nvPr/>
        </p:nvSpPr>
        <p:spPr>
          <a:xfrm>
            <a:off x="1071570" y="285728"/>
            <a:ext cx="7715272" cy="1000132"/>
          </a:xfrm>
          <a:prstGeom prst="homePlate">
            <a:avLst/>
          </a:prstGeom>
          <a:solidFill>
            <a:srgbClr val="F8EDEC"/>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 name="ZoneTexte 3"/>
          <p:cNvSpPr txBox="1"/>
          <p:nvPr/>
        </p:nvSpPr>
        <p:spPr>
          <a:xfrm>
            <a:off x="642910" y="500042"/>
            <a:ext cx="8215370" cy="769441"/>
          </a:xfrm>
          <a:prstGeom prst="rect">
            <a:avLst/>
          </a:prstGeom>
          <a:noFill/>
        </p:spPr>
        <p:txBody>
          <a:bodyPr wrap="square" rtlCol="0">
            <a:spAutoFit/>
          </a:bodyPr>
          <a:lstStyle/>
          <a:p>
            <a:pPr algn="ctr"/>
            <a:r>
              <a:rPr lang="fr-FR" sz="4400" b="1" dirty="0" smtClean="0">
                <a:latin typeface="Arabic Typesetting" pitchFamily="66" charset="-78"/>
                <a:cs typeface="Arabic Typesetting" pitchFamily="66" charset="-78"/>
              </a:rPr>
              <a:t>CONCEPTS </a:t>
            </a:r>
            <a:r>
              <a:rPr lang="ar-DZ" sz="4400" b="1" dirty="0" smtClean="0">
                <a:latin typeface="Arabic Typesetting" pitchFamily="66" charset="-78"/>
                <a:cs typeface="Arabic Typesetting" pitchFamily="66" charset="-78"/>
              </a:rPr>
              <a:t>(المفاهيم)</a:t>
            </a:r>
            <a:endParaRPr lang="fr-FR" sz="4400" b="1" dirty="0">
              <a:latin typeface="Arabic Typesetting" pitchFamily="66" charset="-78"/>
              <a:cs typeface="Arabic Typesetting" pitchFamily="66" charset="-78"/>
            </a:endParaRPr>
          </a:p>
        </p:txBody>
      </p:sp>
      <p:sp>
        <p:nvSpPr>
          <p:cNvPr id="10" name="ZoneTexte 9"/>
          <p:cNvSpPr txBox="1"/>
          <p:nvPr/>
        </p:nvSpPr>
        <p:spPr>
          <a:xfrm>
            <a:off x="8358214" y="4214818"/>
            <a:ext cx="184731" cy="369332"/>
          </a:xfrm>
          <a:prstGeom prst="rect">
            <a:avLst/>
          </a:prstGeom>
          <a:noFill/>
        </p:spPr>
        <p:txBody>
          <a:bodyPr wrap="none" rtlCol="0">
            <a:spAutoFit/>
          </a:bodyPr>
          <a:lstStyle/>
          <a:p>
            <a:endParaRPr lang="fr-FR" dirty="0"/>
          </a:p>
        </p:txBody>
      </p:sp>
      <p:sp>
        <p:nvSpPr>
          <p:cNvPr id="14" name="Espace réservé du numéro de diapositive 13"/>
          <p:cNvSpPr>
            <a:spLocks noGrp="1"/>
          </p:cNvSpPr>
          <p:nvPr>
            <p:ph type="sldNum" sz="quarter" idx="12"/>
          </p:nvPr>
        </p:nvSpPr>
        <p:spPr/>
        <p:txBody>
          <a:bodyPr/>
          <a:lstStyle/>
          <a:p>
            <a:fld id="{10B408C1-56E8-4846-B85C-DE4FE9FCDE22}" type="slidenum">
              <a:rPr lang="fr-FR" smtClean="0"/>
              <a:pPr/>
              <a:t>12</a:t>
            </a:fld>
            <a:endParaRPr lang="fr-FR"/>
          </a:p>
        </p:txBody>
      </p:sp>
      <p:sp>
        <p:nvSpPr>
          <p:cNvPr id="8" name="ZoneTexte 7"/>
          <p:cNvSpPr txBox="1"/>
          <p:nvPr/>
        </p:nvSpPr>
        <p:spPr>
          <a:xfrm>
            <a:off x="214282" y="357166"/>
            <a:ext cx="8643998" cy="6917278"/>
          </a:xfrm>
          <a:prstGeom prst="rect">
            <a:avLst/>
          </a:prstGeom>
          <a:noFill/>
        </p:spPr>
        <p:txBody>
          <a:bodyPr wrap="square" rtlCol="0">
            <a:spAutoFit/>
          </a:bodyPr>
          <a:lstStyle/>
          <a:p>
            <a:pPr algn="just">
              <a:lnSpc>
                <a:spcPct val="150000"/>
              </a:lnSpc>
            </a:pPr>
            <a:endParaRPr lang="fr-FR" sz="2300" dirty="0" smtClean="0">
              <a:latin typeface="Times New Roman"/>
            </a:endParaRPr>
          </a:p>
          <a:p>
            <a:pPr algn="just">
              <a:lnSpc>
                <a:spcPct val="150000"/>
              </a:lnSpc>
            </a:pPr>
            <a:endParaRPr lang="fr-FR" sz="2300" dirty="0" smtClean="0">
              <a:latin typeface="Times New Roman"/>
            </a:endParaRPr>
          </a:p>
          <a:p>
            <a:pPr algn="just">
              <a:lnSpc>
                <a:spcPct val="150000"/>
              </a:lnSpc>
            </a:pPr>
            <a:r>
              <a:rPr lang="fr-FR" sz="2300" b="1" dirty="0" smtClean="0">
                <a:latin typeface="Times New Roman"/>
              </a:rPr>
              <a:t>La transposition didactique</a:t>
            </a:r>
          </a:p>
          <a:p>
            <a:pPr algn="just">
              <a:lnSpc>
                <a:spcPct val="150000"/>
              </a:lnSpc>
            </a:pPr>
            <a:r>
              <a:rPr lang="fr-FR" sz="2300" dirty="0" smtClean="0">
                <a:latin typeface="Times New Roman"/>
              </a:rPr>
              <a:t>La transposition didactique est l’activité qui consiste à transformer un objet de savoir savant en un objet de savoir à enseigner.</a:t>
            </a:r>
          </a:p>
          <a:p>
            <a:pPr algn="ctr"/>
            <a:r>
              <a:rPr lang="fr-FR" sz="2400" b="1" dirty="0" smtClean="0">
                <a:solidFill>
                  <a:schemeClr val="accent4">
                    <a:lumMod val="75000"/>
                  </a:schemeClr>
                </a:solidFill>
                <a:latin typeface="Times New Roman" pitchFamily="18" charset="0"/>
                <a:cs typeface="Times New Roman" pitchFamily="18" charset="0"/>
              </a:rPr>
              <a:t>Deux transpositions didactiques</a:t>
            </a:r>
          </a:p>
          <a:p>
            <a:pPr algn="ctr"/>
            <a:endParaRPr lang="fr-FR" sz="2400" b="1" dirty="0" smtClean="0">
              <a:solidFill>
                <a:schemeClr val="accent4">
                  <a:lumMod val="75000"/>
                </a:schemeClr>
              </a:solidFill>
              <a:latin typeface="Times New Roman" pitchFamily="18" charset="0"/>
              <a:cs typeface="Times New Roman" pitchFamily="18" charset="0"/>
            </a:endParaRPr>
          </a:p>
          <a:p>
            <a:pPr algn="ctr"/>
            <a:r>
              <a:rPr lang="fr-FR" sz="2200" dirty="0" smtClean="0">
                <a:latin typeface="Times New Roman" pitchFamily="18" charset="0"/>
                <a:cs typeface="Times New Roman" pitchFamily="18" charset="0"/>
              </a:rPr>
              <a:t>Savoir de l’institution de référence</a:t>
            </a:r>
          </a:p>
          <a:p>
            <a:r>
              <a:rPr lang="fr-FR" sz="2200" dirty="0" smtClean="0">
                <a:latin typeface="Times New Roman" pitchFamily="18" charset="0"/>
                <a:cs typeface="Times New Roman" pitchFamily="18" charset="0"/>
              </a:rPr>
              <a:t> </a:t>
            </a:r>
          </a:p>
          <a:p>
            <a:pPr algn="ctr"/>
            <a:r>
              <a:rPr lang="fr-FR" sz="2200" dirty="0" smtClean="0">
                <a:latin typeface="Times New Roman" pitchFamily="18" charset="0"/>
                <a:cs typeface="Times New Roman" pitchFamily="18" charset="0"/>
              </a:rPr>
              <a:t/>
            </a:r>
            <a:br>
              <a:rPr lang="fr-FR" sz="2200" dirty="0" smtClean="0">
                <a:latin typeface="Times New Roman" pitchFamily="18" charset="0"/>
                <a:cs typeface="Times New Roman" pitchFamily="18" charset="0"/>
              </a:rPr>
            </a:br>
            <a:r>
              <a:rPr lang="fr-FR" sz="2200" u="sng" dirty="0" smtClean="0">
                <a:latin typeface="Times New Roman" pitchFamily="18" charset="0"/>
                <a:cs typeface="Times New Roman" pitchFamily="18" charset="0"/>
              </a:rPr>
              <a:t>Savoir à enseigner  </a:t>
            </a:r>
            <a:r>
              <a:rPr lang="fr-FR" sz="2200" dirty="0" smtClean="0">
                <a:latin typeface="Times New Roman" pitchFamily="18" charset="0"/>
                <a:cs typeface="Times New Roman" pitchFamily="18" charset="0"/>
              </a:rPr>
              <a:t>Institution: système éducatif</a:t>
            </a:r>
          </a:p>
          <a:p>
            <a:pPr algn="ctr"/>
            <a:r>
              <a:rPr lang="fr-FR" sz="2200" dirty="0" smtClean="0">
                <a:latin typeface="Times New Roman" pitchFamily="18" charset="0"/>
                <a:cs typeface="Times New Roman" pitchFamily="18" charset="0"/>
              </a:rPr>
              <a:t> </a:t>
            </a:r>
          </a:p>
          <a:p>
            <a:pPr algn="ctr"/>
            <a:r>
              <a:rPr lang="fr-FR" sz="2200" dirty="0" smtClean="0">
                <a:latin typeface="Times New Roman" pitchFamily="18" charset="0"/>
                <a:cs typeface="Times New Roman" pitchFamily="18" charset="0"/>
              </a:rPr>
              <a:t/>
            </a:r>
            <a:br>
              <a:rPr lang="fr-FR" sz="2200" dirty="0" smtClean="0">
                <a:latin typeface="Times New Roman" pitchFamily="18" charset="0"/>
                <a:cs typeface="Times New Roman" pitchFamily="18" charset="0"/>
              </a:rPr>
            </a:br>
            <a:r>
              <a:rPr lang="fr-FR" sz="2200" u="sng" dirty="0" smtClean="0">
                <a:latin typeface="Times New Roman" pitchFamily="18" charset="0"/>
                <a:cs typeface="Times New Roman" pitchFamily="18" charset="0"/>
              </a:rPr>
              <a:t>Savoir enseigné   </a:t>
            </a:r>
            <a:r>
              <a:rPr lang="fr-FR" sz="2200" dirty="0" smtClean="0">
                <a:latin typeface="Times New Roman" pitchFamily="18" charset="0"/>
                <a:cs typeface="Times New Roman" pitchFamily="18" charset="0"/>
              </a:rPr>
              <a:t>Institution: classe</a:t>
            </a:r>
          </a:p>
          <a:p>
            <a:pPr algn="just">
              <a:lnSpc>
                <a:spcPct val="150000"/>
              </a:lnSpc>
            </a:pPr>
            <a:endParaRPr lang="fr-FR" sz="2300" dirty="0" smtClean="0">
              <a:latin typeface="Times New Roman"/>
            </a:endParaRPr>
          </a:p>
          <a:p>
            <a:pPr algn="just">
              <a:lnSpc>
                <a:spcPct val="150000"/>
              </a:lnSpc>
            </a:pPr>
            <a:endParaRPr lang="fr-FR" sz="2300" dirty="0"/>
          </a:p>
        </p:txBody>
      </p:sp>
      <p:sp>
        <p:nvSpPr>
          <p:cNvPr id="9" name="Flèche vers le bas 8"/>
          <p:cNvSpPr/>
          <p:nvPr/>
        </p:nvSpPr>
        <p:spPr>
          <a:xfrm>
            <a:off x="4429124" y="4143380"/>
            <a:ext cx="428628" cy="571504"/>
          </a:xfrm>
          <a:prstGeom prst="downArrow">
            <a:avLst/>
          </a:prstGeom>
          <a:solidFill>
            <a:schemeClr val="accent4">
              <a:lumMod val="60000"/>
              <a:lumOff val="4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solidFill>
                  <a:schemeClr val="tx1"/>
                </a:solidFill>
              </a:rPr>
              <a:t>1</a:t>
            </a:r>
            <a:endParaRPr lang="fr-FR" b="1" dirty="0">
              <a:solidFill>
                <a:schemeClr val="tx1"/>
              </a:solidFill>
            </a:endParaRPr>
          </a:p>
        </p:txBody>
      </p:sp>
      <p:sp>
        <p:nvSpPr>
          <p:cNvPr id="11" name="Flèche vers le bas 10"/>
          <p:cNvSpPr/>
          <p:nvPr/>
        </p:nvSpPr>
        <p:spPr>
          <a:xfrm>
            <a:off x="4429124" y="5214950"/>
            <a:ext cx="428628" cy="571504"/>
          </a:xfrm>
          <a:prstGeom prst="downArrow">
            <a:avLst/>
          </a:prstGeom>
          <a:solidFill>
            <a:schemeClr val="accent4">
              <a:lumMod val="60000"/>
              <a:lumOff val="4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solidFill>
                  <a:schemeClr val="tx1"/>
                </a:solidFill>
              </a:rPr>
              <a:t>2</a:t>
            </a:r>
            <a:endParaRPr lang="fr-FR" b="1" dirty="0">
              <a:solidFill>
                <a:schemeClr val="tx1"/>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rme libre 4"/>
          <p:cNvSpPr/>
          <p:nvPr/>
        </p:nvSpPr>
        <p:spPr>
          <a:xfrm>
            <a:off x="0" y="6072158"/>
            <a:ext cx="9215374" cy="785842"/>
          </a:xfrm>
          <a:custGeom>
            <a:avLst/>
            <a:gdLst>
              <a:gd name="connsiteX0" fmla="*/ 0 w 9144000"/>
              <a:gd name="connsiteY0" fmla="*/ 0 h 571480"/>
              <a:gd name="connsiteX1" fmla="*/ 9144000 w 9144000"/>
              <a:gd name="connsiteY1" fmla="*/ 0 h 571480"/>
              <a:gd name="connsiteX2" fmla="*/ 9144000 w 9144000"/>
              <a:gd name="connsiteY2" fmla="*/ 571480 h 571480"/>
              <a:gd name="connsiteX3" fmla="*/ 0 w 9144000"/>
              <a:gd name="connsiteY3" fmla="*/ 571480 h 571480"/>
              <a:gd name="connsiteX4" fmla="*/ 0 w 9144000"/>
              <a:gd name="connsiteY4" fmla="*/ 0 h 571480"/>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62434"/>
              <a:gd name="connsiteY0" fmla="*/ 28577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285776 h 857256"/>
              <a:gd name="connsiteX0" fmla="*/ 0 w 9162434"/>
              <a:gd name="connsiteY0" fmla="*/ 50006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500066 h 857256"/>
              <a:gd name="connsiteX0" fmla="*/ 0 w 9162434"/>
              <a:gd name="connsiteY0" fmla="*/ 71414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71414 h 857256"/>
              <a:gd name="connsiteX0" fmla="*/ 0 w 9162434"/>
              <a:gd name="connsiteY0" fmla="*/ 71414 h 857256"/>
              <a:gd name="connsiteX1" fmla="*/ 8858216 w 9162434"/>
              <a:gd name="connsiteY1" fmla="*/ 0 h 857256"/>
              <a:gd name="connsiteX2" fmla="*/ 9162434 w 9162434"/>
              <a:gd name="connsiteY2" fmla="*/ 791955 h 857256"/>
              <a:gd name="connsiteX3" fmla="*/ 9144000 w 9162434"/>
              <a:gd name="connsiteY3" fmla="*/ 857256 h 857256"/>
              <a:gd name="connsiteX4" fmla="*/ 0 w 9162434"/>
              <a:gd name="connsiteY4" fmla="*/ 857256 h 857256"/>
              <a:gd name="connsiteX5" fmla="*/ 0 w 9162434"/>
              <a:gd name="connsiteY5" fmla="*/ 71414 h 857256"/>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215374" h="785842">
                <a:moveTo>
                  <a:pt x="0" y="0"/>
                </a:moveTo>
                <a:lnTo>
                  <a:pt x="9215374" y="285752"/>
                </a:lnTo>
                <a:lnTo>
                  <a:pt x="9162434" y="720541"/>
                </a:lnTo>
                <a:lnTo>
                  <a:pt x="9144000" y="785842"/>
                </a:lnTo>
                <a:lnTo>
                  <a:pt x="0" y="785842"/>
                </a:lnTo>
                <a:lnTo>
                  <a:pt x="0" y="0"/>
                </a:lnTo>
                <a:close/>
              </a:path>
            </a:pathLst>
          </a:cu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Pentagone 2"/>
          <p:cNvSpPr/>
          <p:nvPr/>
        </p:nvSpPr>
        <p:spPr>
          <a:xfrm>
            <a:off x="1071570" y="285728"/>
            <a:ext cx="7715272" cy="1000132"/>
          </a:xfrm>
          <a:prstGeom prst="homePlate">
            <a:avLst/>
          </a:prstGeom>
          <a:solidFill>
            <a:srgbClr val="F8EDEC"/>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 name="ZoneTexte 3"/>
          <p:cNvSpPr txBox="1"/>
          <p:nvPr/>
        </p:nvSpPr>
        <p:spPr>
          <a:xfrm>
            <a:off x="642910" y="500042"/>
            <a:ext cx="8215370" cy="769441"/>
          </a:xfrm>
          <a:prstGeom prst="rect">
            <a:avLst/>
          </a:prstGeom>
          <a:noFill/>
        </p:spPr>
        <p:txBody>
          <a:bodyPr wrap="square" rtlCol="0">
            <a:spAutoFit/>
          </a:bodyPr>
          <a:lstStyle/>
          <a:p>
            <a:pPr algn="ctr"/>
            <a:r>
              <a:rPr lang="fr-FR" sz="4400" b="1" dirty="0" smtClean="0">
                <a:latin typeface="Arabic Typesetting" pitchFamily="66" charset="-78"/>
                <a:cs typeface="Arabic Typesetting" pitchFamily="66" charset="-78"/>
              </a:rPr>
              <a:t>CONCEPTS </a:t>
            </a:r>
            <a:r>
              <a:rPr lang="ar-DZ" sz="4400" b="1" dirty="0" smtClean="0">
                <a:latin typeface="Arabic Typesetting" pitchFamily="66" charset="-78"/>
                <a:cs typeface="Arabic Typesetting" pitchFamily="66" charset="-78"/>
              </a:rPr>
              <a:t>(المفاهيم)</a:t>
            </a:r>
            <a:endParaRPr lang="fr-FR" sz="4400" b="1" dirty="0">
              <a:latin typeface="Arabic Typesetting" pitchFamily="66" charset="-78"/>
              <a:cs typeface="Arabic Typesetting" pitchFamily="66" charset="-78"/>
            </a:endParaRPr>
          </a:p>
        </p:txBody>
      </p:sp>
      <p:sp>
        <p:nvSpPr>
          <p:cNvPr id="10" name="ZoneTexte 9"/>
          <p:cNvSpPr txBox="1"/>
          <p:nvPr/>
        </p:nvSpPr>
        <p:spPr>
          <a:xfrm>
            <a:off x="8358214" y="4214818"/>
            <a:ext cx="184731" cy="369332"/>
          </a:xfrm>
          <a:prstGeom prst="rect">
            <a:avLst/>
          </a:prstGeom>
          <a:noFill/>
        </p:spPr>
        <p:txBody>
          <a:bodyPr wrap="none" rtlCol="0">
            <a:spAutoFit/>
          </a:bodyPr>
          <a:lstStyle/>
          <a:p>
            <a:endParaRPr lang="fr-FR" dirty="0"/>
          </a:p>
        </p:txBody>
      </p:sp>
      <p:sp>
        <p:nvSpPr>
          <p:cNvPr id="14" name="Espace réservé du numéro de diapositive 13"/>
          <p:cNvSpPr>
            <a:spLocks noGrp="1"/>
          </p:cNvSpPr>
          <p:nvPr>
            <p:ph type="sldNum" sz="quarter" idx="12"/>
          </p:nvPr>
        </p:nvSpPr>
        <p:spPr/>
        <p:txBody>
          <a:bodyPr/>
          <a:lstStyle/>
          <a:p>
            <a:fld id="{10B408C1-56E8-4846-B85C-DE4FE9FCDE22}" type="slidenum">
              <a:rPr lang="fr-FR" smtClean="0"/>
              <a:pPr/>
              <a:t>13</a:t>
            </a:fld>
            <a:endParaRPr lang="fr-FR"/>
          </a:p>
        </p:txBody>
      </p:sp>
      <p:sp>
        <p:nvSpPr>
          <p:cNvPr id="8" name="ZoneTexte 7"/>
          <p:cNvSpPr txBox="1"/>
          <p:nvPr/>
        </p:nvSpPr>
        <p:spPr>
          <a:xfrm>
            <a:off x="214282" y="449579"/>
            <a:ext cx="8643998" cy="6463308"/>
          </a:xfrm>
          <a:prstGeom prst="rect">
            <a:avLst/>
          </a:prstGeom>
          <a:noFill/>
        </p:spPr>
        <p:txBody>
          <a:bodyPr wrap="square" rtlCol="0">
            <a:spAutoFit/>
          </a:bodyPr>
          <a:lstStyle/>
          <a:p>
            <a:pPr algn="just">
              <a:lnSpc>
                <a:spcPct val="150000"/>
              </a:lnSpc>
            </a:pPr>
            <a:endParaRPr lang="fr-FR" sz="2300" dirty="0" smtClean="0">
              <a:latin typeface="Times New Roman"/>
            </a:endParaRPr>
          </a:p>
          <a:p>
            <a:pPr algn="just">
              <a:lnSpc>
                <a:spcPct val="150000"/>
              </a:lnSpc>
            </a:pPr>
            <a:endParaRPr lang="fr-FR" sz="2300" dirty="0" smtClean="0">
              <a:latin typeface="Times New Roman"/>
            </a:endParaRPr>
          </a:p>
          <a:p>
            <a:pPr algn="just">
              <a:lnSpc>
                <a:spcPct val="150000"/>
              </a:lnSpc>
            </a:pPr>
            <a:r>
              <a:rPr lang="fr-FR" sz="2300" b="1" dirty="0" smtClean="0">
                <a:latin typeface="Times New Roman"/>
              </a:rPr>
              <a:t>Le savoir savant: </a:t>
            </a:r>
            <a:r>
              <a:rPr lang="fr-FR" sz="2300" dirty="0" smtClean="0">
                <a:latin typeface="Times New Roman"/>
              </a:rPr>
              <a:t>est celui de la communauté scientifique. Ce savoir constitue la référence suprême du savoir à enseigner qui y trouve ses raisons d'être et sa légitimité. </a:t>
            </a:r>
          </a:p>
          <a:p>
            <a:pPr algn="just">
              <a:lnSpc>
                <a:spcPct val="150000"/>
              </a:lnSpc>
            </a:pPr>
            <a:r>
              <a:rPr lang="fr-FR" sz="2300" b="1" dirty="0" smtClean="0">
                <a:latin typeface="Times New Roman"/>
              </a:rPr>
              <a:t>Le savoir à enseigner: </a:t>
            </a:r>
            <a:r>
              <a:rPr lang="fr-FR" sz="2300" dirty="0" smtClean="0">
                <a:latin typeface="Times New Roman"/>
              </a:rPr>
              <a:t>est celui qu'on trouve consigné dans le programme officiel et les documents d'accompagnement officiels. Ce savoir est issu des décisions de la noosphère (inspecteurs, conseillers, intervenants officiels, groupes de pressions politiques, etc.).</a:t>
            </a:r>
          </a:p>
          <a:p>
            <a:pPr algn="just">
              <a:lnSpc>
                <a:spcPct val="150000"/>
              </a:lnSpc>
            </a:pPr>
            <a:r>
              <a:rPr lang="fr-FR" sz="2300" b="1" dirty="0" smtClean="0">
                <a:latin typeface="Times New Roman"/>
              </a:rPr>
              <a:t>Le savoir enseigné: </a:t>
            </a:r>
            <a:r>
              <a:rPr lang="fr-FR" sz="2300" dirty="0" smtClean="0">
                <a:latin typeface="Times New Roman"/>
              </a:rPr>
              <a:t>est, comme son nom l'indique, le savoir enseigné par les professeurs aux apprenants.</a:t>
            </a:r>
          </a:p>
          <a:p>
            <a:pPr algn="just">
              <a:lnSpc>
                <a:spcPct val="150000"/>
              </a:lnSpc>
            </a:pPr>
            <a:endParaRPr lang="fr-FR" sz="23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rme libre 4"/>
          <p:cNvSpPr/>
          <p:nvPr/>
        </p:nvSpPr>
        <p:spPr>
          <a:xfrm>
            <a:off x="0" y="6072158"/>
            <a:ext cx="9215374" cy="785842"/>
          </a:xfrm>
          <a:custGeom>
            <a:avLst/>
            <a:gdLst>
              <a:gd name="connsiteX0" fmla="*/ 0 w 9144000"/>
              <a:gd name="connsiteY0" fmla="*/ 0 h 571480"/>
              <a:gd name="connsiteX1" fmla="*/ 9144000 w 9144000"/>
              <a:gd name="connsiteY1" fmla="*/ 0 h 571480"/>
              <a:gd name="connsiteX2" fmla="*/ 9144000 w 9144000"/>
              <a:gd name="connsiteY2" fmla="*/ 571480 h 571480"/>
              <a:gd name="connsiteX3" fmla="*/ 0 w 9144000"/>
              <a:gd name="connsiteY3" fmla="*/ 571480 h 571480"/>
              <a:gd name="connsiteX4" fmla="*/ 0 w 9144000"/>
              <a:gd name="connsiteY4" fmla="*/ 0 h 571480"/>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62434"/>
              <a:gd name="connsiteY0" fmla="*/ 28577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285776 h 857256"/>
              <a:gd name="connsiteX0" fmla="*/ 0 w 9162434"/>
              <a:gd name="connsiteY0" fmla="*/ 50006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500066 h 857256"/>
              <a:gd name="connsiteX0" fmla="*/ 0 w 9162434"/>
              <a:gd name="connsiteY0" fmla="*/ 71414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71414 h 857256"/>
              <a:gd name="connsiteX0" fmla="*/ 0 w 9162434"/>
              <a:gd name="connsiteY0" fmla="*/ 71414 h 857256"/>
              <a:gd name="connsiteX1" fmla="*/ 8858216 w 9162434"/>
              <a:gd name="connsiteY1" fmla="*/ 0 h 857256"/>
              <a:gd name="connsiteX2" fmla="*/ 9162434 w 9162434"/>
              <a:gd name="connsiteY2" fmla="*/ 791955 h 857256"/>
              <a:gd name="connsiteX3" fmla="*/ 9144000 w 9162434"/>
              <a:gd name="connsiteY3" fmla="*/ 857256 h 857256"/>
              <a:gd name="connsiteX4" fmla="*/ 0 w 9162434"/>
              <a:gd name="connsiteY4" fmla="*/ 857256 h 857256"/>
              <a:gd name="connsiteX5" fmla="*/ 0 w 9162434"/>
              <a:gd name="connsiteY5" fmla="*/ 71414 h 857256"/>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215374" h="785842">
                <a:moveTo>
                  <a:pt x="0" y="0"/>
                </a:moveTo>
                <a:lnTo>
                  <a:pt x="9215374" y="285752"/>
                </a:lnTo>
                <a:lnTo>
                  <a:pt x="9162434" y="720541"/>
                </a:lnTo>
                <a:lnTo>
                  <a:pt x="9144000" y="785842"/>
                </a:lnTo>
                <a:lnTo>
                  <a:pt x="0" y="785842"/>
                </a:lnTo>
                <a:lnTo>
                  <a:pt x="0" y="0"/>
                </a:lnTo>
                <a:close/>
              </a:path>
            </a:pathLst>
          </a:cu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Pentagone 2"/>
          <p:cNvSpPr/>
          <p:nvPr/>
        </p:nvSpPr>
        <p:spPr>
          <a:xfrm>
            <a:off x="1071570" y="285728"/>
            <a:ext cx="7715272" cy="1000132"/>
          </a:xfrm>
          <a:prstGeom prst="homePlate">
            <a:avLst/>
          </a:prstGeom>
          <a:solidFill>
            <a:srgbClr val="F8EDEC"/>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 name="ZoneTexte 3"/>
          <p:cNvSpPr txBox="1"/>
          <p:nvPr/>
        </p:nvSpPr>
        <p:spPr>
          <a:xfrm>
            <a:off x="642910" y="500042"/>
            <a:ext cx="8215370" cy="769441"/>
          </a:xfrm>
          <a:prstGeom prst="rect">
            <a:avLst/>
          </a:prstGeom>
          <a:noFill/>
        </p:spPr>
        <p:txBody>
          <a:bodyPr wrap="square" rtlCol="0">
            <a:spAutoFit/>
          </a:bodyPr>
          <a:lstStyle/>
          <a:p>
            <a:pPr algn="ctr"/>
            <a:r>
              <a:rPr lang="fr-FR" sz="4400" b="1" dirty="0" smtClean="0">
                <a:latin typeface="Arabic Typesetting" pitchFamily="66" charset="-78"/>
                <a:cs typeface="Arabic Typesetting" pitchFamily="66" charset="-78"/>
              </a:rPr>
              <a:t>CONCEPTS </a:t>
            </a:r>
            <a:r>
              <a:rPr lang="ar-DZ" sz="4400" b="1" dirty="0" smtClean="0">
                <a:latin typeface="Arabic Typesetting" pitchFamily="66" charset="-78"/>
                <a:cs typeface="Arabic Typesetting" pitchFamily="66" charset="-78"/>
              </a:rPr>
              <a:t>(المفاهيم)</a:t>
            </a:r>
            <a:endParaRPr lang="fr-FR" sz="4400" b="1" dirty="0">
              <a:latin typeface="Arabic Typesetting" pitchFamily="66" charset="-78"/>
              <a:cs typeface="Arabic Typesetting" pitchFamily="66" charset="-78"/>
            </a:endParaRPr>
          </a:p>
        </p:txBody>
      </p:sp>
      <p:sp>
        <p:nvSpPr>
          <p:cNvPr id="10" name="ZoneTexte 9"/>
          <p:cNvSpPr txBox="1"/>
          <p:nvPr/>
        </p:nvSpPr>
        <p:spPr>
          <a:xfrm>
            <a:off x="8358214" y="4214818"/>
            <a:ext cx="184731" cy="369332"/>
          </a:xfrm>
          <a:prstGeom prst="rect">
            <a:avLst/>
          </a:prstGeom>
          <a:noFill/>
        </p:spPr>
        <p:txBody>
          <a:bodyPr wrap="none" rtlCol="0">
            <a:spAutoFit/>
          </a:bodyPr>
          <a:lstStyle/>
          <a:p>
            <a:endParaRPr lang="fr-FR" dirty="0"/>
          </a:p>
        </p:txBody>
      </p:sp>
      <p:sp>
        <p:nvSpPr>
          <p:cNvPr id="14" name="Espace réservé du numéro de diapositive 13"/>
          <p:cNvSpPr>
            <a:spLocks noGrp="1"/>
          </p:cNvSpPr>
          <p:nvPr>
            <p:ph type="sldNum" sz="quarter" idx="12"/>
          </p:nvPr>
        </p:nvSpPr>
        <p:spPr/>
        <p:txBody>
          <a:bodyPr/>
          <a:lstStyle/>
          <a:p>
            <a:fld id="{10B408C1-56E8-4846-B85C-DE4FE9FCDE22}" type="slidenum">
              <a:rPr lang="fr-FR" smtClean="0"/>
              <a:pPr/>
              <a:t>14</a:t>
            </a:fld>
            <a:endParaRPr lang="fr-FR"/>
          </a:p>
        </p:txBody>
      </p:sp>
      <p:sp>
        <p:nvSpPr>
          <p:cNvPr id="8" name="ZoneTexte 7"/>
          <p:cNvSpPr txBox="1"/>
          <p:nvPr/>
        </p:nvSpPr>
        <p:spPr>
          <a:xfrm>
            <a:off x="214282" y="1500174"/>
            <a:ext cx="8643998" cy="3393237"/>
          </a:xfrm>
          <a:prstGeom prst="rect">
            <a:avLst/>
          </a:prstGeom>
          <a:noFill/>
        </p:spPr>
        <p:txBody>
          <a:bodyPr wrap="square" rtlCol="0">
            <a:spAutoFit/>
          </a:bodyPr>
          <a:lstStyle/>
          <a:p>
            <a:pPr>
              <a:lnSpc>
                <a:spcPct val="150000"/>
              </a:lnSpc>
            </a:pPr>
            <a:r>
              <a:rPr lang="fr-FR" sz="2400" b="1" dirty="0" smtClean="0">
                <a:latin typeface="Times New Roman" pitchFamily="18" charset="0"/>
                <a:cs typeface="Times New Roman" pitchFamily="18" charset="0"/>
              </a:rPr>
              <a:t>Le contrat didactique</a:t>
            </a:r>
          </a:p>
          <a:p>
            <a:pPr algn="just">
              <a:lnSpc>
                <a:spcPct val="150000"/>
              </a:lnSpc>
            </a:pPr>
            <a:r>
              <a:rPr lang="fr-FR" sz="2400" dirty="0" smtClean="0">
                <a:latin typeface="Times New Roman" pitchFamily="18" charset="0"/>
                <a:cs typeface="Times New Roman" pitchFamily="18" charset="0"/>
              </a:rPr>
              <a:t>C’est l’ensemble des comportements de l’enseignant qui sont attendus de l’élève, (l’étudiant, l’apprenant) et l’ensemble des comportements de l’élève qui sont attendus</a:t>
            </a:r>
          </a:p>
          <a:p>
            <a:pPr algn="just">
              <a:lnSpc>
                <a:spcPct val="150000"/>
              </a:lnSpc>
            </a:pPr>
            <a:r>
              <a:rPr lang="fr-FR" sz="2400" dirty="0" smtClean="0">
                <a:latin typeface="Times New Roman" pitchFamily="18" charset="0"/>
                <a:cs typeface="Times New Roman" pitchFamily="18" charset="0"/>
              </a:rPr>
              <a:t>de l’enseignant…</a:t>
            </a:r>
          </a:p>
          <a:p>
            <a:pPr algn="just">
              <a:lnSpc>
                <a:spcPct val="150000"/>
              </a:lnSpc>
            </a:pPr>
            <a:endParaRPr lang="fr-FR" sz="23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rme libre 4"/>
          <p:cNvSpPr/>
          <p:nvPr/>
        </p:nvSpPr>
        <p:spPr>
          <a:xfrm>
            <a:off x="0" y="6072158"/>
            <a:ext cx="9215374" cy="785842"/>
          </a:xfrm>
          <a:custGeom>
            <a:avLst/>
            <a:gdLst>
              <a:gd name="connsiteX0" fmla="*/ 0 w 9144000"/>
              <a:gd name="connsiteY0" fmla="*/ 0 h 571480"/>
              <a:gd name="connsiteX1" fmla="*/ 9144000 w 9144000"/>
              <a:gd name="connsiteY1" fmla="*/ 0 h 571480"/>
              <a:gd name="connsiteX2" fmla="*/ 9144000 w 9144000"/>
              <a:gd name="connsiteY2" fmla="*/ 571480 h 571480"/>
              <a:gd name="connsiteX3" fmla="*/ 0 w 9144000"/>
              <a:gd name="connsiteY3" fmla="*/ 571480 h 571480"/>
              <a:gd name="connsiteX4" fmla="*/ 0 w 9144000"/>
              <a:gd name="connsiteY4" fmla="*/ 0 h 571480"/>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62434"/>
              <a:gd name="connsiteY0" fmla="*/ 28577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285776 h 857256"/>
              <a:gd name="connsiteX0" fmla="*/ 0 w 9162434"/>
              <a:gd name="connsiteY0" fmla="*/ 50006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500066 h 857256"/>
              <a:gd name="connsiteX0" fmla="*/ 0 w 9162434"/>
              <a:gd name="connsiteY0" fmla="*/ 71414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71414 h 857256"/>
              <a:gd name="connsiteX0" fmla="*/ 0 w 9162434"/>
              <a:gd name="connsiteY0" fmla="*/ 71414 h 857256"/>
              <a:gd name="connsiteX1" fmla="*/ 8858216 w 9162434"/>
              <a:gd name="connsiteY1" fmla="*/ 0 h 857256"/>
              <a:gd name="connsiteX2" fmla="*/ 9162434 w 9162434"/>
              <a:gd name="connsiteY2" fmla="*/ 791955 h 857256"/>
              <a:gd name="connsiteX3" fmla="*/ 9144000 w 9162434"/>
              <a:gd name="connsiteY3" fmla="*/ 857256 h 857256"/>
              <a:gd name="connsiteX4" fmla="*/ 0 w 9162434"/>
              <a:gd name="connsiteY4" fmla="*/ 857256 h 857256"/>
              <a:gd name="connsiteX5" fmla="*/ 0 w 9162434"/>
              <a:gd name="connsiteY5" fmla="*/ 71414 h 857256"/>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215374" h="785842">
                <a:moveTo>
                  <a:pt x="0" y="0"/>
                </a:moveTo>
                <a:lnTo>
                  <a:pt x="9215374" y="285752"/>
                </a:lnTo>
                <a:lnTo>
                  <a:pt x="9162434" y="720541"/>
                </a:lnTo>
                <a:lnTo>
                  <a:pt x="9144000" y="785842"/>
                </a:lnTo>
                <a:lnTo>
                  <a:pt x="0" y="785842"/>
                </a:lnTo>
                <a:lnTo>
                  <a:pt x="0" y="0"/>
                </a:lnTo>
                <a:close/>
              </a:path>
            </a:pathLst>
          </a:cu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Pentagone 2"/>
          <p:cNvSpPr/>
          <p:nvPr/>
        </p:nvSpPr>
        <p:spPr>
          <a:xfrm>
            <a:off x="1071570" y="285728"/>
            <a:ext cx="7715272" cy="1000132"/>
          </a:xfrm>
          <a:prstGeom prst="homePlate">
            <a:avLst/>
          </a:prstGeom>
          <a:solidFill>
            <a:srgbClr val="F8EDEC"/>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 name="ZoneTexte 3"/>
          <p:cNvSpPr txBox="1"/>
          <p:nvPr/>
        </p:nvSpPr>
        <p:spPr>
          <a:xfrm>
            <a:off x="642910" y="500042"/>
            <a:ext cx="8215370" cy="769441"/>
          </a:xfrm>
          <a:prstGeom prst="rect">
            <a:avLst/>
          </a:prstGeom>
          <a:noFill/>
        </p:spPr>
        <p:txBody>
          <a:bodyPr wrap="square" rtlCol="0">
            <a:spAutoFit/>
          </a:bodyPr>
          <a:lstStyle/>
          <a:p>
            <a:pPr algn="ctr"/>
            <a:r>
              <a:rPr lang="fr-FR" sz="4400" b="1" dirty="0" smtClean="0">
                <a:latin typeface="Arabic Typesetting" pitchFamily="66" charset="-78"/>
                <a:cs typeface="Arabic Typesetting" pitchFamily="66" charset="-78"/>
              </a:rPr>
              <a:t>CONCEPTS </a:t>
            </a:r>
            <a:r>
              <a:rPr lang="ar-DZ" sz="4400" b="1" dirty="0" smtClean="0">
                <a:latin typeface="Arabic Typesetting" pitchFamily="66" charset="-78"/>
                <a:cs typeface="Arabic Typesetting" pitchFamily="66" charset="-78"/>
              </a:rPr>
              <a:t>(المفاهيم)</a:t>
            </a:r>
            <a:endParaRPr lang="fr-FR" sz="4400" b="1" dirty="0">
              <a:latin typeface="Arabic Typesetting" pitchFamily="66" charset="-78"/>
              <a:cs typeface="Arabic Typesetting" pitchFamily="66" charset="-78"/>
            </a:endParaRPr>
          </a:p>
        </p:txBody>
      </p:sp>
      <p:sp>
        <p:nvSpPr>
          <p:cNvPr id="10" name="ZoneTexte 9"/>
          <p:cNvSpPr txBox="1"/>
          <p:nvPr/>
        </p:nvSpPr>
        <p:spPr>
          <a:xfrm>
            <a:off x="8358214" y="4214818"/>
            <a:ext cx="184731" cy="369332"/>
          </a:xfrm>
          <a:prstGeom prst="rect">
            <a:avLst/>
          </a:prstGeom>
          <a:noFill/>
        </p:spPr>
        <p:txBody>
          <a:bodyPr wrap="none" rtlCol="0">
            <a:spAutoFit/>
          </a:bodyPr>
          <a:lstStyle/>
          <a:p>
            <a:endParaRPr lang="fr-FR" dirty="0"/>
          </a:p>
        </p:txBody>
      </p:sp>
      <p:sp>
        <p:nvSpPr>
          <p:cNvPr id="14" name="Espace réservé du numéro de diapositive 13"/>
          <p:cNvSpPr>
            <a:spLocks noGrp="1"/>
          </p:cNvSpPr>
          <p:nvPr>
            <p:ph type="sldNum" sz="quarter" idx="12"/>
          </p:nvPr>
        </p:nvSpPr>
        <p:spPr/>
        <p:txBody>
          <a:bodyPr/>
          <a:lstStyle/>
          <a:p>
            <a:fld id="{10B408C1-56E8-4846-B85C-DE4FE9FCDE22}" type="slidenum">
              <a:rPr lang="fr-FR" smtClean="0"/>
              <a:pPr/>
              <a:t>15</a:t>
            </a:fld>
            <a:endParaRPr lang="fr-FR"/>
          </a:p>
        </p:txBody>
      </p:sp>
      <p:sp>
        <p:nvSpPr>
          <p:cNvPr id="8" name="ZoneTexte 7"/>
          <p:cNvSpPr txBox="1"/>
          <p:nvPr/>
        </p:nvSpPr>
        <p:spPr>
          <a:xfrm>
            <a:off x="0" y="1500174"/>
            <a:ext cx="8929718" cy="4708981"/>
          </a:xfrm>
          <a:prstGeom prst="rect">
            <a:avLst/>
          </a:prstGeom>
          <a:noFill/>
        </p:spPr>
        <p:txBody>
          <a:bodyPr wrap="square" rtlCol="0">
            <a:spAutoFit/>
          </a:bodyPr>
          <a:lstStyle/>
          <a:p>
            <a:pPr>
              <a:lnSpc>
                <a:spcPct val="150000"/>
              </a:lnSpc>
            </a:pPr>
            <a:r>
              <a:rPr lang="fr-FR" sz="2400" b="1" dirty="0" smtClean="0">
                <a:latin typeface="Times New Roman" pitchFamily="18" charset="0"/>
                <a:cs typeface="Times New Roman" pitchFamily="18" charset="0"/>
              </a:rPr>
              <a:t>La pédagogie</a:t>
            </a:r>
          </a:p>
          <a:p>
            <a:pPr algn="just">
              <a:lnSpc>
                <a:spcPct val="150000"/>
              </a:lnSpc>
            </a:pPr>
            <a:r>
              <a:rPr lang="fr-FR" sz="2200" dirty="0" smtClean="0">
                <a:latin typeface="Times New Roman" pitchFamily="18" charset="0"/>
                <a:cs typeface="Times New Roman" pitchFamily="18" charset="0"/>
              </a:rPr>
              <a:t>La pédagogie est l’ensemble des principes, des démarches, des méthodes et des techniques visant à faciliter l’acquisition et l’intégration d’une connaissance.</a:t>
            </a:r>
          </a:p>
          <a:p>
            <a:pPr algn="just">
              <a:lnSpc>
                <a:spcPct val="150000"/>
              </a:lnSpc>
            </a:pPr>
            <a:r>
              <a:rPr lang="fr-FR" sz="2200" dirty="0" smtClean="0">
                <a:latin typeface="Times New Roman" pitchFamily="18" charset="0"/>
                <a:cs typeface="Times New Roman" pitchFamily="18" charset="0"/>
              </a:rPr>
              <a:t>La pédagogie ne peut pas être une science mais plutôt un art qui change d’un enseignant à un autre. Elle dépend plus du savoir faire et de l’expérience propres à chaque enseignant que de leurs bagages scientifiques, c'est-à-dire qu’il n’est pas question des connaissances scientifiques à transmettre mais de la meilleure façon de conduire les élèves à apprendre.</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rme libre 4"/>
          <p:cNvSpPr/>
          <p:nvPr/>
        </p:nvSpPr>
        <p:spPr>
          <a:xfrm>
            <a:off x="0" y="6072158"/>
            <a:ext cx="9215374" cy="785842"/>
          </a:xfrm>
          <a:custGeom>
            <a:avLst/>
            <a:gdLst>
              <a:gd name="connsiteX0" fmla="*/ 0 w 9144000"/>
              <a:gd name="connsiteY0" fmla="*/ 0 h 571480"/>
              <a:gd name="connsiteX1" fmla="*/ 9144000 w 9144000"/>
              <a:gd name="connsiteY1" fmla="*/ 0 h 571480"/>
              <a:gd name="connsiteX2" fmla="*/ 9144000 w 9144000"/>
              <a:gd name="connsiteY2" fmla="*/ 571480 h 571480"/>
              <a:gd name="connsiteX3" fmla="*/ 0 w 9144000"/>
              <a:gd name="connsiteY3" fmla="*/ 571480 h 571480"/>
              <a:gd name="connsiteX4" fmla="*/ 0 w 9144000"/>
              <a:gd name="connsiteY4" fmla="*/ 0 h 571480"/>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62434"/>
              <a:gd name="connsiteY0" fmla="*/ 28577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285776 h 857256"/>
              <a:gd name="connsiteX0" fmla="*/ 0 w 9162434"/>
              <a:gd name="connsiteY0" fmla="*/ 50006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500066 h 857256"/>
              <a:gd name="connsiteX0" fmla="*/ 0 w 9162434"/>
              <a:gd name="connsiteY0" fmla="*/ 71414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71414 h 857256"/>
              <a:gd name="connsiteX0" fmla="*/ 0 w 9162434"/>
              <a:gd name="connsiteY0" fmla="*/ 71414 h 857256"/>
              <a:gd name="connsiteX1" fmla="*/ 8858216 w 9162434"/>
              <a:gd name="connsiteY1" fmla="*/ 0 h 857256"/>
              <a:gd name="connsiteX2" fmla="*/ 9162434 w 9162434"/>
              <a:gd name="connsiteY2" fmla="*/ 791955 h 857256"/>
              <a:gd name="connsiteX3" fmla="*/ 9144000 w 9162434"/>
              <a:gd name="connsiteY3" fmla="*/ 857256 h 857256"/>
              <a:gd name="connsiteX4" fmla="*/ 0 w 9162434"/>
              <a:gd name="connsiteY4" fmla="*/ 857256 h 857256"/>
              <a:gd name="connsiteX5" fmla="*/ 0 w 9162434"/>
              <a:gd name="connsiteY5" fmla="*/ 71414 h 857256"/>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215374" h="785842">
                <a:moveTo>
                  <a:pt x="0" y="0"/>
                </a:moveTo>
                <a:lnTo>
                  <a:pt x="9215374" y="285752"/>
                </a:lnTo>
                <a:lnTo>
                  <a:pt x="9162434" y="720541"/>
                </a:lnTo>
                <a:lnTo>
                  <a:pt x="9144000" y="785842"/>
                </a:lnTo>
                <a:lnTo>
                  <a:pt x="0" y="785842"/>
                </a:lnTo>
                <a:lnTo>
                  <a:pt x="0" y="0"/>
                </a:lnTo>
                <a:close/>
              </a:path>
            </a:pathLst>
          </a:cu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Pentagone 2"/>
          <p:cNvSpPr/>
          <p:nvPr/>
        </p:nvSpPr>
        <p:spPr>
          <a:xfrm>
            <a:off x="1071570" y="285728"/>
            <a:ext cx="7715272" cy="1000132"/>
          </a:xfrm>
          <a:prstGeom prst="homePlate">
            <a:avLst/>
          </a:prstGeom>
          <a:solidFill>
            <a:srgbClr val="F8EDEC"/>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 name="ZoneTexte 3"/>
          <p:cNvSpPr txBox="1"/>
          <p:nvPr/>
        </p:nvSpPr>
        <p:spPr>
          <a:xfrm>
            <a:off x="642910" y="500042"/>
            <a:ext cx="8215370" cy="769441"/>
          </a:xfrm>
          <a:prstGeom prst="rect">
            <a:avLst/>
          </a:prstGeom>
          <a:noFill/>
        </p:spPr>
        <p:txBody>
          <a:bodyPr wrap="square" rtlCol="0">
            <a:spAutoFit/>
          </a:bodyPr>
          <a:lstStyle/>
          <a:p>
            <a:pPr algn="ctr"/>
            <a:r>
              <a:rPr lang="fr-FR" sz="4400" b="1" dirty="0" smtClean="0">
                <a:latin typeface="Arabic Typesetting" pitchFamily="66" charset="-78"/>
                <a:cs typeface="Arabic Typesetting" pitchFamily="66" charset="-78"/>
              </a:rPr>
              <a:t>CONCEPTS </a:t>
            </a:r>
            <a:r>
              <a:rPr lang="ar-DZ" sz="4400" b="1" dirty="0" smtClean="0">
                <a:latin typeface="Arabic Typesetting" pitchFamily="66" charset="-78"/>
                <a:cs typeface="Arabic Typesetting" pitchFamily="66" charset="-78"/>
              </a:rPr>
              <a:t>(المفاهيم)</a:t>
            </a:r>
            <a:endParaRPr lang="fr-FR" sz="4400" b="1" dirty="0">
              <a:latin typeface="Arabic Typesetting" pitchFamily="66" charset="-78"/>
              <a:cs typeface="Arabic Typesetting" pitchFamily="66" charset="-78"/>
            </a:endParaRPr>
          </a:p>
        </p:txBody>
      </p:sp>
      <p:sp>
        <p:nvSpPr>
          <p:cNvPr id="10" name="ZoneTexte 9"/>
          <p:cNvSpPr txBox="1"/>
          <p:nvPr/>
        </p:nvSpPr>
        <p:spPr>
          <a:xfrm>
            <a:off x="8358214" y="4214818"/>
            <a:ext cx="184731" cy="369332"/>
          </a:xfrm>
          <a:prstGeom prst="rect">
            <a:avLst/>
          </a:prstGeom>
          <a:noFill/>
        </p:spPr>
        <p:txBody>
          <a:bodyPr wrap="none" rtlCol="0">
            <a:spAutoFit/>
          </a:bodyPr>
          <a:lstStyle/>
          <a:p>
            <a:endParaRPr lang="fr-FR" dirty="0"/>
          </a:p>
        </p:txBody>
      </p:sp>
      <p:sp>
        <p:nvSpPr>
          <p:cNvPr id="14" name="Espace réservé du numéro de diapositive 13"/>
          <p:cNvSpPr>
            <a:spLocks noGrp="1"/>
          </p:cNvSpPr>
          <p:nvPr>
            <p:ph type="sldNum" sz="quarter" idx="12"/>
          </p:nvPr>
        </p:nvSpPr>
        <p:spPr/>
        <p:txBody>
          <a:bodyPr/>
          <a:lstStyle/>
          <a:p>
            <a:fld id="{10B408C1-56E8-4846-B85C-DE4FE9FCDE22}" type="slidenum">
              <a:rPr lang="fr-FR" smtClean="0"/>
              <a:pPr/>
              <a:t>16</a:t>
            </a:fld>
            <a:endParaRPr lang="fr-FR"/>
          </a:p>
        </p:txBody>
      </p:sp>
      <p:sp>
        <p:nvSpPr>
          <p:cNvPr id="8" name="ZoneTexte 7"/>
          <p:cNvSpPr txBox="1"/>
          <p:nvPr/>
        </p:nvSpPr>
        <p:spPr>
          <a:xfrm>
            <a:off x="0" y="1500174"/>
            <a:ext cx="8929718" cy="1093376"/>
          </a:xfrm>
          <a:prstGeom prst="rect">
            <a:avLst/>
          </a:prstGeom>
          <a:noFill/>
        </p:spPr>
        <p:txBody>
          <a:bodyPr wrap="square" rtlCol="0">
            <a:spAutoFit/>
          </a:bodyPr>
          <a:lstStyle/>
          <a:p>
            <a:pPr>
              <a:lnSpc>
                <a:spcPct val="150000"/>
              </a:lnSpc>
            </a:pPr>
            <a:r>
              <a:rPr lang="fr-FR" sz="2400" b="1" dirty="0" smtClean="0">
                <a:latin typeface="Times New Roman" pitchFamily="18" charset="0"/>
                <a:cs typeface="Times New Roman" pitchFamily="18" charset="0"/>
              </a:rPr>
              <a:t>Le triangle Pédagogique</a:t>
            </a:r>
          </a:p>
          <a:p>
            <a:pPr>
              <a:lnSpc>
                <a:spcPct val="150000"/>
              </a:lnSpc>
            </a:pPr>
            <a:endParaRPr lang="fr-FR" sz="2200" dirty="0" smtClean="0">
              <a:latin typeface="Times New Roman" pitchFamily="18" charset="0"/>
              <a:cs typeface="Times New Roman" pitchFamily="18" charset="0"/>
            </a:endParaRPr>
          </a:p>
        </p:txBody>
      </p:sp>
      <p:pic>
        <p:nvPicPr>
          <p:cNvPr id="1027" name="Picture 3"/>
          <p:cNvPicPr>
            <a:picLocks noChangeAspect="1" noChangeArrowheads="1"/>
          </p:cNvPicPr>
          <p:nvPr/>
        </p:nvPicPr>
        <p:blipFill>
          <a:blip r:embed="rId3"/>
          <a:srcRect/>
          <a:stretch>
            <a:fillRect/>
          </a:stretch>
        </p:blipFill>
        <p:spPr bwMode="auto">
          <a:xfrm>
            <a:off x="1571604" y="2047874"/>
            <a:ext cx="6072230" cy="423864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rme libre 4"/>
          <p:cNvSpPr/>
          <p:nvPr/>
        </p:nvSpPr>
        <p:spPr>
          <a:xfrm>
            <a:off x="0" y="6072158"/>
            <a:ext cx="9215374" cy="785842"/>
          </a:xfrm>
          <a:custGeom>
            <a:avLst/>
            <a:gdLst>
              <a:gd name="connsiteX0" fmla="*/ 0 w 9144000"/>
              <a:gd name="connsiteY0" fmla="*/ 0 h 571480"/>
              <a:gd name="connsiteX1" fmla="*/ 9144000 w 9144000"/>
              <a:gd name="connsiteY1" fmla="*/ 0 h 571480"/>
              <a:gd name="connsiteX2" fmla="*/ 9144000 w 9144000"/>
              <a:gd name="connsiteY2" fmla="*/ 571480 h 571480"/>
              <a:gd name="connsiteX3" fmla="*/ 0 w 9144000"/>
              <a:gd name="connsiteY3" fmla="*/ 571480 h 571480"/>
              <a:gd name="connsiteX4" fmla="*/ 0 w 9144000"/>
              <a:gd name="connsiteY4" fmla="*/ 0 h 571480"/>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62434"/>
              <a:gd name="connsiteY0" fmla="*/ 28577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285776 h 857256"/>
              <a:gd name="connsiteX0" fmla="*/ 0 w 9162434"/>
              <a:gd name="connsiteY0" fmla="*/ 50006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500066 h 857256"/>
              <a:gd name="connsiteX0" fmla="*/ 0 w 9162434"/>
              <a:gd name="connsiteY0" fmla="*/ 71414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71414 h 857256"/>
              <a:gd name="connsiteX0" fmla="*/ 0 w 9162434"/>
              <a:gd name="connsiteY0" fmla="*/ 71414 h 857256"/>
              <a:gd name="connsiteX1" fmla="*/ 8858216 w 9162434"/>
              <a:gd name="connsiteY1" fmla="*/ 0 h 857256"/>
              <a:gd name="connsiteX2" fmla="*/ 9162434 w 9162434"/>
              <a:gd name="connsiteY2" fmla="*/ 791955 h 857256"/>
              <a:gd name="connsiteX3" fmla="*/ 9144000 w 9162434"/>
              <a:gd name="connsiteY3" fmla="*/ 857256 h 857256"/>
              <a:gd name="connsiteX4" fmla="*/ 0 w 9162434"/>
              <a:gd name="connsiteY4" fmla="*/ 857256 h 857256"/>
              <a:gd name="connsiteX5" fmla="*/ 0 w 9162434"/>
              <a:gd name="connsiteY5" fmla="*/ 71414 h 857256"/>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215374" h="785842">
                <a:moveTo>
                  <a:pt x="0" y="0"/>
                </a:moveTo>
                <a:lnTo>
                  <a:pt x="9215374" y="285752"/>
                </a:lnTo>
                <a:lnTo>
                  <a:pt x="9162434" y="720541"/>
                </a:lnTo>
                <a:lnTo>
                  <a:pt x="9144000" y="785842"/>
                </a:lnTo>
                <a:lnTo>
                  <a:pt x="0" y="785842"/>
                </a:lnTo>
                <a:lnTo>
                  <a:pt x="0" y="0"/>
                </a:lnTo>
                <a:close/>
              </a:path>
            </a:pathLst>
          </a:cu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Pentagone 2"/>
          <p:cNvSpPr/>
          <p:nvPr/>
        </p:nvSpPr>
        <p:spPr>
          <a:xfrm>
            <a:off x="1071570" y="285728"/>
            <a:ext cx="7715272" cy="1000132"/>
          </a:xfrm>
          <a:prstGeom prst="homePlate">
            <a:avLst/>
          </a:prstGeom>
          <a:solidFill>
            <a:srgbClr val="F8EDEC"/>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 name="ZoneTexte 3"/>
          <p:cNvSpPr txBox="1"/>
          <p:nvPr/>
        </p:nvSpPr>
        <p:spPr>
          <a:xfrm>
            <a:off x="642910" y="500042"/>
            <a:ext cx="8215370" cy="769441"/>
          </a:xfrm>
          <a:prstGeom prst="rect">
            <a:avLst/>
          </a:prstGeom>
          <a:noFill/>
        </p:spPr>
        <p:txBody>
          <a:bodyPr wrap="square" rtlCol="0">
            <a:spAutoFit/>
          </a:bodyPr>
          <a:lstStyle/>
          <a:p>
            <a:pPr algn="ctr"/>
            <a:r>
              <a:rPr lang="fr-FR" sz="4400" b="1" dirty="0" smtClean="0">
                <a:latin typeface="Arabic Typesetting" pitchFamily="66" charset="-78"/>
                <a:cs typeface="Arabic Typesetting" pitchFamily="66" charset="-78"/>
              </a:rPr>
              <a:t>CONCEPTS </a:t>
            </a:r>
            <a:r>
              <a:rPr lang="ar-DZ" sz="4400" b="1" dirty="0" smtClean="0">
                <a:latin typeface="Arabic Typesetting" pitchFamily="66" charset="-78"/>
                <a:cs typeface="Arabic Typesetting" pitchFamily="66" charset="-78"/>
              </a:rPr>
              <a:t>(المفاهيم)</a:t>
            </a:r>
            <a:endParaRPr lang="fr-FR" sz="4400" b="1" dirty="0">
              <a:latin typeface="Arabic Typesetting" pitchFamily="66" charset="-78"/>
              <a:cs typeface="Arabic Typesetting" pitchFamily="66" charset="-78"/>
            </a:endParaRPr>
          </a:p>
        </p:txBody>
      </p:sp>
      <p:sp>
        <p:nvSpPr>
          <p:cNvPr id="10" name="ZoneTexte 9"/>
          <p:cNvSpPr txBox="1"/>
          <p:nvPr/>
        </p:nvSpPr>
        <p:spPr>
          <a:xfrm>
            <a:off x="8358214" y="4214818"/>
            <a:ext cx="184731" cy="369332"/>
          </a:xfrm>
          <a:prstGeom prst="rect">
            <a:avLst/>
          </a:prstGeom>
          <a:noFill/>
        </p:spPr>
        <p:txBody>
          <a:bodyPr wrap="none" rtlCol="0">
            <a:spAutoFit/>
          </a:bodyPr>
          <a:lstStyle/>
          <a:p>
            <a:endParaRPr lang="fr-FR" dirty="0"/>
          </a:p>
        </p:txBody>
      </p:sp>
      <p:sp>
        <p:nvSpPr>
          <p:cNvPr id="14" name="Espace réservé du numéro de diapositive 13"/>
          <p:cNvSpPr>
            <a:spLocks noGrp="1"/>
          </p:cNvSpPr>
          <p:nvPr>
            <p:ph type="sldNum" sz="quarter" idx="12"/>
          </p:nvPr>
        </p:nvSpPr>
        <p:spPr/>
        <p:txBody>
          <a:bodyPr/>
          <a:lstStyle/>
          <a:p>
            <a:fld id="{10B408C1-56E8-4846-B85C-DE4FE9FCDE22}" type="slidenum">
              <a:rPr lang="fr-FR" smtClean="0"/>
              <a:pPr/>
              <a:t>17</a:t>
            </a:fld>
            <a:endParaRPr lang="fr-FR"/>
          </a:p>
        </p:txBody>
      </p:sp>
      <p:sp>
        <p:nvSpPr>
          <p:cNvPr id="8" name="ZoneTexte 7"/>
          <p:cNvSpPr txBox="1"/>
          <p:nvPr/>
        </p:nvSpPr>
        <p:spPr>
          <a:xfrm>
            <a:off x="0" y="1500174"/>
            <a:ext cx="8929718" cy="3349956"/>
          </a:xfrm>
          <a:prstGeom prst="rect">
            <a:avLst/>
          </a:prstGeom>
          <a:noFill/>
        </p:spPr>
        <p:txBody>
          <a:bodyPr wrap="square" rtlCol="0">
            <a:spAutoFit/>
          </a:bodyPr>
          <a:lstStyle/>
          <a:p>
            <a:pPr algn="just">
              <a:lnSpc>
                <a:spcPct val="150000"/>
              </a:lnSpc>
            </a:pPr>
            <a:r>
              <a:rPr lang="fr-FR" sz="2400" b="1" dirty="0" smtClean="0">
                <a:latin typeface="Times New Roman" pitchFamily="18" charset="0"/>
                <a:cs typeface="Times New Roman" pitchFamily="18" charset="0"/>
              </a:rPr>
              <a:t>Différence entre didactique et pédagogie :</a:t>
            </a:r>
          </a:p>
          <a:p>
            <a:pPr algn="just">
              <a:lnSpc>
                <a:spcPct val="150000"/>
              </a:lnSpc>
            </a:pPr>
            <a:r>
              <a:rPr lang="fr-FR" sz="2400" dirty="0" smtClean="0">
                <a:latin typeface="Times New Roman" pitchFamily="18" charset="0"/>
                <a:cs typeface="Times New Roman" pitchFamily="18" charset="0"/>
              </a:rPr>
              <a:t>La didactique est une réflexion sur la transmission des savoirs, alors que la pédagogie est orientée vers les pratiques d’élèves en classe. Elle s’intéresse aussi aux modes de relations entre les individus, à l’environnement et aux conditions de travail dans le processus d’apprentissage.</a:t>
            </a:r>
            <a:endParaRPr lang="fr-FR" sz="22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rme libre 4"/>
          <p:cNvSpPr/>
          <p:nvPr/>
        </p:nvSpPr>
        <p:spPr>
          <a:xfrm>
            <a:off x="0" y="6072158"/>
            <a:ext cx="9215374" cy="785842"/>
          </a:xfrm>
          <a:custGeom>
            <a:avLst/>
            <a:gdLst>
              <a:gd name="connsiteX0" fmla="*/ 0 w 9144000"/>
              <a:gd name="connsiteY0" fmla="*/ 0 h 571480"/>
              <a:gd name="connsiteX1" fmla="*/ 9144000 w 9144000"/>
              <a:gd name="connsiteY1" fmla="*/ 0 h 571480"/>
              <a:gd name="connsiteX2" fmla="*/ 9144000 w 9144000"/>
              <a:gd name="connsiteY2" fmla="*/ 571480 h 571480"/>
              <a:gd name="connsiteX3" fmla="*/ 0 w 9144000"/>
              <a:gd name="connsiteY3" fmla="*/ 571480 h 571480"/>
              <a:gd name="connsiteX4" fmla="*/ 0 w 9144000"/>
              <a:gd name="connsiteY4" fmla="*/ 0 h 571480"/>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62434"/>
              <a:gd name="connsiteY0" fmla="*/ 28577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285776 h 857256"/>
              <a:gd name="connsiteX0" fmla="*/ 0 w 9162434"/>
              <a:gd name="connsiteY0" fmla="*/ 50006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500066 h 857256"/>
              <a:gd name="connsiteX0" fmla="*/ 0 w 9162434"/>
              <a:gd name="connsiteY0" fmla="*/ 71414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71414 h 857256"/>
              <a:gd name="connsiteX0" fmla="*/ 0 w 9162434"/>
              <a:gd name="connsiteY0" fmla="*/ 71414 h 857256"/>
              <a:gd name="connsiteX1" fmla="*/ 8858216 w 9162434"/>
              <a:gd name="connsiteY1" fmla="*/ 0 h 857256"/>
              <a:gd name="connsiteX2" fmla="*/ 9162434 w 9162434"/>
              <a:gd name="connsiteY2" fmla="*/ 791955 h 857256"/>
              <a:gd name="connsiteX3" fmla="*/ 9144000 w 9162434"/>
              <a:gd name="connsiteY3" fmla="*/ 857256 h 857256"/>
              <a:gd name="connsiteX4" fmla="*/ 0 w 9162434"/>
              <a:gd name="connsiteY4" fmla="*/ 857256 h 857256"/>
              <a:gd name="connsiteX5" fmla="*/ 0 w 9162434"/>
              <a:gd name="connsiteY5" fmla="*/ 71414 h 857256"/>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215374" h="785842">
                <a:moveTo>
                  <a:pt x="0" y="0"/>
                </a:moveTo>
                <a:lnTo>
                  <a:pt x="9215374" y="285752"/>
                </a:lnTo>
                <a:lnTo>
                  <a:pt x="9162434" y="720541"/>
                </a:lnTo>
                <a:lnTo>
                  <a:pt x="9144000" y="785842"/>
                </a:lnTo>
                <a:lnTo>
                  <a:pt x="0" y="785842"/>
                </a:lnTo>
                <a:lnTo>
                  <a:pt x="0" y="0"/>
                </a:lnTo>
                <a:close/>
              </a:path>
            </a:pathLst>
          </a:cu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Pentagone 2"/>
          <p:cNvSpPr/>
          <p:nvPr/>
        </p:nvSpPr>
        <p:spPr>
          <a:xfrm>
            <a:off x="1071570" y="285728"/>
            <a:ext cx="7715272" cy="1000132"/>
          </a:xfrm>
          <a:prstGeom prst="homePlate">
            <a:avLst/>
          </a:prstGeom>
          <a:solidFill>
            <a:srgbClr val="F8EDEC"/>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 name="ZoneTexte 3"/>
          <p:cNvSpPr txBox="1"/>
          <p:nvPr/>
        </p:nvSpPr>
        <p:spPr>
          <a:xfrm>
            <a:off x="642910" y="500042"/>
            <a:ext cx="8215370" cy="769441"/>
          </a:xfrm>
          <a:prstGeom prst="rect">
            <a:avLst/>
          </a:prstGeom>
          <a:noFill/>
        </p:spPr>
        <p:txBody>
          <a:bodyPr wrap="square" rtlCol="0">
            <a:spAutoFit/>
          </a:bodyPr>
          <a:lstStyle/>
          <a:p>
            <a:pPr algn="ctr"/>
            <a:r>
              <a:rPr lang="fr-FR" sz="4400" b="1" dirty="0" smtClean="0">
                <a:latin typeface="Arabic Typesetting" pitchFamily="66" charset="-78"/>
                <a:cs typeface="Arabic Typesetting" pitchFamily="66" charset="-78"/>
              </a:rPr>
              <a:t>CONCEPTS </a:t>
            </a:r>
            <a:r>
              <a:rPr lang="ar-DZ" sz="4400" b="1" dirty="0" smtClean="0">
                <a:latin typeface="Arabic Typesetting" pitchFamily="66" charset="-78"/>
                <a:cs typeface="Arabic Typesetting" pitchFamily="66" charset="-78"/>
              </a:rPr>
              <a:t>(المفاهيم)</a:t>
            </a:r>
            <a:endParaRPr lang="fr-FR" sz="4400" b="1" dirty="0">
              <a:latin typeface="Arabic Typesetting" pitchFamily="66" charset="-78"/>
              <a:cs typeface="Arabic Typesetting" pitchFamily="66" charset="-78"/>
            </a:endParaRPr>
          </a:p>
        </p:txBody>
      </p:sp>
      <p:sp>
        <p:nvSpPr>
          <p:cNvPr id="10" name="ZoneTexte 9"/>
          <p:cNvSpPr txBox="1"/>
          <p:nvPr/>
        </p:nvSpPr>
        <p:spPr>
          <a:xfrm>
            <a:off x="8358214" y="4214818"/>
            <a:ext cx="184731" cy="369332"/>
          </a:xfrm>
          <a:prstGeom prst="rect">
            <a:avLst/>
          </a:prstGeom>
          <a:noFill/>
        </p:spPr>
        <p:txBody>
          <a:bodyPr wrap="none" rtlCol="0">
            <a:spAutoFit/>
          </a:bodyPr>
          <a:lstStyle/>
          <a:p>
            <a:endParaRPr lang="fr-FR" dirty="0"/>
          </a:p>
        </p:txBody>
      </p:sp>
      <p:sp>
        <p:nvSpPr>
          <p:cNvPr id="11" name="ZoneTexte 10"/>
          <p:cNvSpPr txBox="1"/>
          <p:nvPr/>
        </p:nvSpPr>
        <p:spPr>
          <a:xfrm>
            <a:off x="214314" y="2024922"/>
            <a:ext cx="8572528" cy="3493980"/>
          </a:xfrm>
          <a:prstGeom prst="roundRect">
            <a:avLst>
              <a:gd name="adj" fmla="val 15136"/>
            </a:avLst>
          </a:prstGeom>
          <a:noFill/>
        </p:spPr>
        <p:txBody>
          <a:bodyPr wrap="square" rtlCol="0">
            <a:spAutoFit/>
          </a:bodyPr>
          <a:lstStyle/>
          <a:p>
            <a:pPr algn="just">
              <a:lnSpc>
                <a:spcPct val="150000"/>
              </a:lnSpc>
            </a:pPr>
            <a:r>
              <a:rPr lang="fr-FR" sz="2300" dirty="0" smtClean="0">
                <a:latin typeface="Times New Roman" pitchFamily="18" charset="0"/>
                <a:cs typeface="Times New Roman" pitchFamily="18" charset="0"/>
              </a:rPr>
              <a:t>Un professionnel réalise en autonomie des actes intellectuels</a:t>
            </a:r>
            <a:r>
              <a:rPr lang="ar-DZ" sz="2300" dirty="0" smtClean="0">
                <a:latin typeface="Times New Roman" pitchFamily="18" charset="0"/>
                <a:cs typeface="Times New Roman" pitchFamily="18" charset="0"/>
              </a:rPr>
              <a:t> </a:t>
            </a:r>
            <a:r>
              <a:rPr lang="fr-FR" sz="2300" dirty="0" smtClean="0">
                <a:latin typeface="Times New Roman" pitchFamily="18" charset="0"/>
                <a:cs typeface="Times New Roman" pitchFamily="18" charset="0"/>
              </a:rPr>
              <a:t>non routiniers qui engagent sa responsabilité. Le professionnel est</a:t>
            </a:r>
            <a:r>
              <a:rPr lang="ar-DZ" sz="2300" dirty="0" smtClean="0">
                <a:latin typeface="Times New Roman" pitchFamily="18" charset="0"/>
                <a:cs typeface="Times New Roman" pitchFamily="18" charset="0"/>
              </a:rPr>
              <a:t> </a:t>
            </a:r>
            <a:r>
              <a:rPr lang="fr-FR" sz="2300" dirty="0" smtClean="0">
                <a:latin typeface="Times New Roman" pitchFamily="18" charset="0"/>
                <a:cs typeface="Times New Roman" pitchFamily="18" charset="0"/>
              </a:rPr>
              <a:t>autonome non seulement</a:t>
            </a:r>
            <a:r>
              <a:rPr lang="ar-DZ" sz="2300" dirty="0" smtClean="0">
                <a:latin typeface="Times New Roman" pitchFamily="18" charset="0"/>
                <a:cs typeface="Times New Roman" pitchFamily="18" charset="0"/>
              </a:rPr>
              <a:t> </a:t>
            </a:r>
            <a:r>
              <a:rPr lang="fr-FR" sz="2300" dirty="0" smtClean="0">
                <a:latin typeface="Times New Roman" pitchFamily="18" charset="0"/>
                <a:cs typeface="Times New Roman" pitchFamily="18" charset="0"/>
              </a:rPr>
              <a:t>en tant qu’il peut autoréguler son action, mais</a:t>
            </a:r>
            <a:r>
              <a:rPr lang="ar-DZ" sz="2300" dirty="0" smtClean="0">
                <a:latin typeface="Times New Roman" pitchFamily="18" charset="0"/>
                <a:cs typeface="Times New Roman" pitchFamily="18" charset="0"/>
              </a:rPr>
              <a:t> </a:t>
            </a:r>
            <a:r>
              <a:rPr lang="fr-FR" sz="2300" dirty="0" smtClean="0">
                <a:latin typeface="Times New Roman" pitchFamily="18" charset="0"/>
                <a:cs typeface="Times New Roman" pitchFamily="18" charset="0"/>
              </a:rPr>
              <a:t>également en tant qu’il peut</a:t>
            </a:r>
            <a:r>
              <a:rPr lang="ar-DZ" sz="2300" dirty="0" smtClean="0">
                <a:latin typeface="Times New Roman" pitchFamily="18" charset="0"/>
                <a:cs typeface="Times New Roman" pitchFamily="18" charset="0"/>
              </a:rPr>
              <a:t> </a:t>
            </a:r>
            <a:r>
              <a:rPr lang="fr-FR" sz="2300" dirty="0" smtClean="0">
                <a:latin typeface="Times New Roman" pitchFamily="18" charset="0"/>
                <a:cs typeface="Times New Roman" pitchFamily="18" charset="0"/>
              </a:rPr>
              <a:t>guider son propre apprentissage par une</a:t>
            </a:r>
            <a:r>
              <a:rPr lang="ar-DZ" sz="2300" dirty="0" smtClean="0">
                <a:latin typeface="Times New Roman" pitchFamily="18" charset="0"/>
                <a:cs typeface="Times New Roman" pitchFamily="18" charset="0"/>
              </a:rPr>
              <a:t> </a:t>
            </a:r>
            <a:r>
              <a:rPr lang="fr-FR" sz="2300" dirty="0" smtClean="0">
                <a:latin typeface="Times New Roman" pitchFamily="18" charset="0"/>
                <a:cs typeface="Times New Roman" pitchFamily="18" charset="0"/>
              </a:rPr>
              <a:t>analyse de ses pratiques et des résultats de celle –ci</a:t>
            </a:r>
            <a:r>
              <a:rPr lang="ar-DZ" sz="2300" dirty="0" smtClean="0">
                <a:latin typeface="Times New Roman" pitchFamily="18" charset="0"/>
                <a:cs typeface="Times New Roman" pitchFamily="18" charset="0"/>
              </a:rPr>
              <a:t>.</a:t>
            </a:r>
            <a:r>
              <a:rPr lang="fr-FR" sz="2300" dirty="0" smtClean="0">
                <a:latin typeface="Times New Roman"/>
              </a:rPr>
              <a:t> </a:t>
            </a:r>
            <a:r>
              <a:rPr lang="en-US" sz="2300" dirty="0" smtClean="0">
                <a:latin typeface="Times New Roman"/>
              </a:rPr>
              <a:t>Il </a:t>
            </a:r>
            <a:r>
              <a:rPr lang="fr-FR" sz="2300" dirty="0" smtClean="0">
                <a:latin typeface="Times New Roman"/>
              </a:rPr>
              <a:t>ne se fie pas seulement à des connaissances de base pourtant éprouvées ; </a:t>
            </a:r>
            <a:endParaRPr lang="fr-FR" sz="2300" dirty="0" smtClean="0">
              <a:latin typeface="Times New Roman" pitchFamily="18" charset="0"/>
              <a:cs typeface="Times New Roman" pitchFamily="18" charset="0"/>
            </a:endParaRPr>
          </a:p>
        </p:txBody>
      </p:sp>
      <p:sp>
        <p:nvSpPr>
          <p:cNvPr id="9" name="ZoneTexte 8"/>
          <p:cNvSpPr txBox="1"/>
          <p:nvPr/>
        </p:nvSpPr>
        <p:spPr>
          <a:xfrm>
            <a:off x="357158" y="1696840"/>
            <a:ext cx="8786842" cy="461665"/>
          </a:xfrm>
          <a:prstGeom prst="rect">
            <a:avLst/>
          </a:prstGeom>
          <a:noFill/>
        </p:spPr>
        <p:txBody>
          <a:bodyPr wrap="square" rtlCol="0">
            <a:spAutoFit/>
          </a:bodyPr>
          <a:lstStyle/>
          <a:p>
            <a:r>
              <a:rPr lang="fr-FR" sz="2400" b="1" dirty="0" smtClean="0">
                <a:latin typeface="Times New Roman" pitchFamily="18" charset="0"/>
                <a:cs typeface="Times New Roman" pitchFamily="18" charset="0"/>
              </a:rPr>
              <a:t>I- 5 Les valeurs professionnelles </a:t>
            </a:r>
            <a:r>
              <a:rPr lang="ar-DZ" sz="2400" b="1" dirty="0" smtClean="0">
                <a:latin typeface="Times New Roman" pitchFamily="18" charset="0"/>
                <a:cs typeface="Times New Roman" pitchFamily="18" charset="0"/>
              </a:rPr>
              <a:t>القیم المھنیة</a:t>
            </a:r>
            <a:endParaRPr lang="fr-FR" sz="2400" dirty="0"/>
          </a:p>
        </p:txBody>
      </p:sp>
      <p:sp>
        <p:nvSpPr>
          <p:cNvPr id="14" name="Espace réservé du numéro de diapositive 13"/>
          <p:cNvSpPr>
            <a:spLocks noGrp="1"/>
          </p:cNvSpPr>
          <p:nvPr>
            <p:ph type="sldNum" sz="quarter" idx="12"/>
          </p:nvPr>
        </p:nvSpPr>
        <p:spPr/>
        <p:txBody>
          <a:bodyPr/>
          <a:lstStyle/>
          <a:p>
            <a:fld id="{10B408C1-56E8-4846-B85C-DE4FE9FCDE22}" type="slidenum">
              <a:rPr lang="fr-FR" smtClean="0"/>
              <a:pPr/>
              <a:t>2</a:t>
            </a:fld>
            <a:endParaRPr lang="fr-F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rme libre 4"/>
          <p:cNvSpPr/>
          <p:nvPr/>
        </p:nvSpPr>
        <p:spPr>
          <a:xfrm>
            <a:off x="0" y="6072158"/>
            <a:ext cx="9215374" cy="785842"/>
          </a:xfrm>
          <a:custGeom>
            <a:avLst/>
            <a:gdLst>
              <a:gd name="connsiteX0" fmla="*/ 0 w 9144000"/>
              <a:gd name="connsiteY0" fmla="*/ 0 h 571480"/>
              <a:gd name="connsiteX1" fmla="*/ 9144000 w 9144000"/>
              <a:gd name="connsiteY1" fmla="*/ 0 h 571480"/>
              <a:gd name="connsiteX2" fmla="*/ 9144000 w 9144000"/>
              <a:gd name="connsiteY2" fmla="*/ 571480 h 571480"/>
              <a:gd name="connsiteX3" fmla="*/ 0 w 9144000"/>
              <a:gd name="connsiteY3" fmla="*/ 571480 h 571480"/>
              <a:gd name="connsiteX4" fmla="*/ 0 w 9144000"/>
              <a:gd name="connsiteY4" fmla="*/ 0 h 571480"/>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62434"/>
              <a:gd name="connsiteY0" fmla="*/ 28577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285776 h 857256"/>
              <a:gd name="connsiteX0" fmla="*/ 0 w 9162434"/>
              <a:gd name="connsiteY0" fmla="*/ 50006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500066 h 857256"/>
              <a:gd name="connsiteX0" fmla="*/ 0 w 9162434"/>
              <a:gd name="connsiteY0" fmla="*/ 71414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71414 h 857256"/>
              <a:gd name="connsiteX0" fmla="*/ 0 w 9162434"/>
              <a:gd name="connsiteY0" fmla="*/ 71414 h 857256"/>
              <a:gd name="connsiteX1" fmla="*/ 8858216 w 9162434"/>
              <a:gd name="connsiteY1" fmla="*/ 0 h 857256"/>
              <a:gd name="connsiteX2" fmla="*/ 9162434 w 9162434"/>
              <a:gd name="connsiteY2" fmla="*/ 791955 h 857256"/>
              <a:gd name="connsiteX3" fmla="*/ 9144000 w 9162434"/>
              <a:gd name="connsiteY3" fmla="*/ 857256 h 857256"/>
              <a:gd name="connsiteX4" fmla="*/ 0 w 9162434"/>
              <a:gd name="connsiteY4" fmla="*/ 857256 h 857256"/>
              <a:gd name="connsiteX5" fmla="*/ 0 w 9162434"/>
              <a:gd name="connsiteY5" fmla="*/ 71414 h 857256"/>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215374" h="785842">
                <a:moveTo>
                  <a:pt x="0" y="0"/>
                </a:moveTo>
                <a:lnTo>
                  <a:pt x="9215374" y="285752"/>
                </a:lnTo>
                <a:lnTo>
                  <a:pt x="9162434" y="720541"/>
                </a:lnTo>
                <a:lnTo>
                  <a:pt x="9144000" y="785842"/>
                </a:lnTo>
                <a:lnTo>
                  <a:pt x="0" y="785842"/>
                </a:lnTo>
                <a:lnTo>
                  <a:pt x="0" y="0"/>
                </a:lnTo>
                <a:close/>
              </a:path>
            </a:pathLst>
          </a:cu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Pentagone 2"/>
          <p:cNvSpPr/>
          <p:nvPr/>
        </p:nvSpPr>
        <p:spPr>
          <a:xfrm>
            <a:off x="1071570" y="285728"/>
            <a:ext cx="7715272" cy="1000132"/>
          </a:xfrm>
          <a:prstGeom prst="homePlate">
            <a:avLst/>
          </a:prstGeom>
          <a:solidFill>
            <a:srgbClr val="F8EDEC"/>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 name="ZoneTexte 3"/>
          <p:cNvSpPr txBox="1"/>
          <p:nvPr/>
        </p:nvSpPr>
        <p:spPr>
          <a:xfrm>
            <a:off x="642910" y="500042"/>
            <a:ext cx="8215370" cy="769441"/>
          </a:xfrm>
          <a:prstGeom prst="rect">
            <a:avLst/>
          </a:prstGeom>
          <a:noFill/>
        </p:spPr>
        <p:txBody>
          <a:bodyPr wrap="square" rtlCol="0">
            <a:spAutoFit/>
          </a:bodyPr>
          <a:lstStyle/>
          <a:p>
            <a:pPr algn="ctr"/>
            <a:r>
              <a:rPr lang="fr-FR" sz="4400" b="1" dirty="0" smtClean="0">
                <a:latin typeface="Arabic Typesetting" pitchFamily="66" charset="-78"/>
                <a:cs typeface="Arabic Typesetting" pitchFamily="66" charset="-78"/>
              </a:rPr>
              <a:t>CONCEPTS </a:t>
            </a:r>
            <a:r>
              <a:rPr lang="ar-DZ" sz="4400" b="1" dirty="0" smtClean="0">
                <a:latin typeface="Arabic Typesetting" pitchFamily="66" charset="-78"/>
                <a:cs typeface="Arabic Typesetting" pitchFamily="66" charset="-78"/>
              </a:rPr>
              <a:t>(المفاهيم)</a:t>
            </a:r>
            <a:endParaRPr lang="fr-FR" sz="4400" b="1" dirty="0">
              <a:latin typeface="Arabic Typesetting" pitchFamily="66" charset="-78"/>
              <a:cs typeface="Arabic Typesetting" pitchFamily="66" charset="-78"/>
            </a:endParaRPr>
          </a:p>
        </p:txBody>
      </p:sp>
      <p:sp>
        <p:nvSpPr>
          <p:cNvPr id="10" name="ZoneTexte 9"/>
          <p:cNvSpPr txBox="1"/>
          <p:nvPr/>
        </p:nvSpPr>
        <p:spPr>
          <a:xfrm>
            <a:off x="8358214" y="4214818"/>
            <a:ext cx="184731" cy="369332"/>
          </a:xfrm>
          <a:prstGeom prst="rect">
            <a:avLst/>
          </a:prstGeom>
          <a:noFill/>
        </p:spPr>
        <p:txBody>
          <a:bodyPr wrap="none" rtlCol="0">
            <a:spAutoFit/>
          </a:bodyPr>
          <a:lstStyle/>
          <a:p>
            <a:endParaRPr lang="fr-FR" dirty="0"/>
          </a:p>
        </p:txBody>
      </p:sp>
      <p:sp>
        <p:nvSpPr>
          <p:cNvPr id="11" name="ZoneTexte 10"/>
          <p:cNvSpPr txBox="1"/>
          <p:nvPr/>
        </p:nvSpPr>
        <p:spPr>
          <a:xfrm>
            <a:off x="357158" y="1857364"/>
            <a:ext cx="8429684" cy="2408873"/>
          </a:xfrm>
          <a:prstGeom prst="roundRect">
            <a:avLst>
              <a:gd name="adj" fmla="val 15136"/>
            </a:avLst>
          </a:prstGeom>
          <a:noFill/>
        </p:spPr>
        <p:txBody>
          <a:bodyPr wrap="square" rtlCol="0">
            <a:spAutoFit/>
          </a:bodyPr>
          <a:lstStyle/>
          <a:p>
            <a:pPr algn="just">
              <a:lnSpc>
                <a:spcPct val="150000"/>
              </a:lnSpc>
            </a:pPr>
            <a:r>
              <a:rPr lang="fr-FR" sz="2300" dirty="0" smtClean="0">
                <a:latin typeface="Times New Roman"/>
              </a:rPr>
              <a:t>il les met régulièrement à jour, essaie de nouvelles approches afin d’améliorer l’efficacité de sa pratique. Un professionnel est un analyste de situations dans leur singularité et un décideur réflexif. » </a:t>
            </a:r>
            <a:r>
              <a:rPr lang="fr-FR" sz="2300" b="1" dirty="0" smtClean="0">
                <a:latin typeface="Times New Roman"/>
              </a:rPr>
              <a:t>(</a:t>
            </a:r>
            <a:r>
              <a:rPr lang="fr-FR" sz="2300" b="1" dirty="0" err="1" smtClean="0">
                <a:latin typeface="Times New Roman"/>
              </a:rPr>
              <a:t>Paquay</a:t>
            </a:r>
            <a:r>
              <a:rPr lang="fr-FR" sz="2300" b="1" dirty="0" smtClean="0">
                <a:latin typeface="Times New Roman"/>
              </a:rPr>
              <a:t> et Wagner, 1996</a:t>
            </a:r>
            <a:r>
              <a:rPr lang="fr-FR" sz="2300" b="1" i="1" dirty="0" smtClean="0">
                <a:latin typeface="Times New Roman"/>
              </a:rPr>
              <a:t>)</a:t>
            </a:r>
            <a:endParaRPr lang="fr-FR" sz="2300" b="1" dirty="0" smtClean="0">
              <a:latin typeface="Times New Roman" pitchFamily="18" charset="0"/>
              <a:cs typeface="Times New Roman" pitchFamily="18" charset="0"/>
            </a:endParaRPr>
          </a:p>
        </p:txBody>
      </p:sp>
      <p:sp>
        <p:nvSpPr>
          <p:cNvPr id="14" name="Espace réservé du numéro de diapositive 13"/>
          <p:cNvSpPr>
            <a:spLocks noGrp="1"/>
          </p:cNvSpPr>
          <p:nvPr>
            <p:ph type="sldNum" sz="quarter" idx="12"/>
          </p:nvPr>
        </p:nvSpPr>
        <p:spPr/>
        <p:txBody>
          <a:bodyPr/>
          <a:lstStyle/>
          <a:p>
            <a:fld id="{10B408C1-56E8-4846-B85C-DE4FE9FCDE22}" type="slidenum">
              <a:rPr lang="fr-FR" smtClean="0"/>
              <a:pPr/>
              <a:t>3</a:t>
            </a:fld>
            <a:endParaRPr lang="fr-F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rme libre 4"/>
          <p:cNvSpPr/>
          <p:nvPr/>
        </p:nvSpPr>
        <p:spPr>
          <a:xfrm>
            <a:off x="0" y="6072158"/>
            <a:ext cx="9215374" cy="785842"/>
          </a:xfrm>
          <a:custGeom>
            <a:avLst/>
            <a:gdLst>
              <a:gd name="connsiteX0" fmla="*/ 0 w 9144000"/>
              <a:gd name="connsiteY0" fmla="*/ 0 h 571480"/>
              <a:gd name="connsiteX1" fmla="*/ 9144000 w 9144000"/>
              <a:gd name="connsiteY1" fmla="*/ 0 h 571480"/>
              <a:gd name="connsiteX2" fmla="*/ 9144000 w 9144000"/>
              <a:gd name="connsiteY2" fmla="*/ 571480 h 571480"/>
              <a:gd name="connsiteX3" fmla="*/ 0 w 9144000"/>
              <a:gd name="connsiteY3" fmla="*/ 571480 h 571480"/>
              <a:gd name="connsiteX4" fmla="*/ 0 w 9144000"/>
              <a:gd name="connsiteY4" fmla="*/ 0 h 571480"/>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62434"/>
              <a:gd name="connsiteY0" fmla="*/ 28577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285776 h 857256"/>
              <a:gd name="connsiteX0" fmla="*/ 0 w 9162434"/>
              <a:gd name="connsiteY0" fmla="*/ 50006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500066 h 857256"/>
              <a:gd name="connsiteX0" fmla="*/ 0 w 9162434"/>
              <a:gd name="connsiteY0" fmla="*/ 71414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71414 h 857256"/>
              <a:gd name="connsiteX0" fmla="*/ 0 w 9162434"/>
              <a:gd name="connsiteY0" fmla="*/ 71414 h 857256"/>
              <a:gd name="connsiteX1" fmla="*/ 8858216 w 9162434"/>
              <a:gd name="connsiteY1" fmla="*/ 0 h 857256"/>
              <a:gd name="connsiteX2" fmla="*/ 9162434 w 9162434"/>
              <a:gd name="connsiteY2" fmla="*/ 791955 h 857256"/>
              <a:gd name="connsiteX3" fmla="*/ 9144000 w 9162434"/>
              <a:gd name="connsiteY3" fmla="*/ 857256 h 857256"/>
              <a:gd name="connsiteX4" fmla="*/ 0 w 9162434"/>
              <a:gd name="connsiteY4" fmla="*/ 857256 h 857256"/>
              <a:gd name="connsiteX5" fmla="*/ 0 w 9162434"/>
              <a:gd name="connsiteY5" fmla="*/ 71414 h 857256"/>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215374" h="785842">
                <a:moveTo>
                  <a:pt x="0" y="0"/>
                </a:moveTo>
                <a:lnTo>
                  <a:pt x="9215374" y="285752"/>
                </a:lnTo>
                <a:lnTo>
                  <a:pt x="9162434" y="720541"/>
                </a:lnTo>
                <a:lnTo>
                  <a:pt x="9144000" y="785842"/>
                </a:lnTo>
                <a:lnTo>
                  <a:pt x="0" y="785842"/>
                </a:lnTo>
                <a:lnTo>
                  <a:pt x="0" y="0"/>
                </a:lnTo>
                <a:close/>
              </a:path>
            </a:pathLst>
          </a:cu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Pentagone 2"/>
          <p:cNvSpPr/>
          <p:nvPr/>
        </p:nvSpPr>
        <p:spPr>
          <a:xfrm>
            <a:off x="1071570" y="285728"/>
            <a:ext cx="7715272" cy="1000132"/>
          </a:xfrm>
          <a:prstGeom prst="homePlate">
            <a:avLst/>
          </a:prstGeom>
          <a:solidFill>
            <a:srgbClr val="F8EDEC"/>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 name="ZoneTexte 3"/>
          <p:cNvSpPr txBox="1"/>
          <p:nvPr/>
        </p:nvSpPr>
        <p:spPr>
          <a:xfrm>
            <a:off x="642910" y="500042"/>
            <a:ext cx="8215370" cy="769441"/>
          </a:xfrm>
          <a:prstGeom prst="rect">
            <a:avLst/>
          </a:prstGeom>
          <a:noFill/>
        </p:spPr>
        <p:txBody>
          <a:bodyPr wrap="square" rtlCol="0">
            <a:spAutoFit/>
          </a:bodyPr>
          <a:lstStyle/>
          <a:p>
            <a:pPr algn="ctr"/>
            <a:r>
              <a:rPr lang="fr-FR" sz="4400" b="1" dirty="0" smtClean="0">
                <a:latin typeface="Arabic Typesetting" pitchFamily="66" charset="-78"/>
                <a:cs typeface="Arabic Typesetting" pitchFamily="66" charset="-78"/>
              </a:rPr>
              <a:t>CONCEPTS </a:t>
            </a:r>
            <a:r>
              <a:rPr lang="ar-DZ" sz="4400" b="1" dirty="0" smtClean="0">
                <a:latin typeface="Arabic Typesetting" pitchFamily="66" charset="-78"/>
                <a:cs typeface="Arabic Typesetting" pitchFamily="66" charset="-78"/>
              </a:rPr>
              <a:t>(المفاهيم)</a:t>
            </a:r>
            <a:endParaRPr lang="fr-FR" sz="4400" b="1" dirty="0">
              <a:latin typeface="Arabic Typesetting" pitchFamily="66" charset="-78"/>
              <a:cs typeface="Arabic Typesetting" pitchFamily="66" charset="-78"/>
            </a:endParaRPr>
          </a:p>
        </p:txBody>
      </p:sp>
      <p:sp>
        <p:nvSpPr>
          <p:cNvPr id="10" name="ZoneTexte 9"/>
          <p:cNvSpPr txBox="1"/>
          <p:nvPr/>
        </p:nvSpPr>
        <p:spPr>
          <a:xfrm>
            <a:off x="8358214" y="4214818"/>
            <a:ext cx="184731" cy="369332"/>
          </a:xfrm>
          <a:prstGeom prst="rect">
            <a:avLst/>
          </a:prstGeom>
          <a:noFill/>
        </p:spPr>
        <p:txBody>
          <a:bodyPr wrap="none" rtlCol="0">
            <a:spAutoFit/>
          </a:bodyPr>
          <a:lstStyle/>
          <a:p>
            <a:endParaRPr lang="fr-FR" dirty="0"/>
          </a:p>
        </p:txBody>
      </p:sp>
      <p:sp>
        <p:nvSpPr>
          <p:cNvPr id="11" name="ZoneTexte 10"/>
          <p:cNvSpPr txBox="1"/>
          <p:nvPr/>
        </p:nvSpPr>
        <p:spPr>
          <a:xfrm>
            <a:off x="0" y="1285860"/>
            <a:ext cx="9144000" cy="5294501"/>
          </a:xfrm>
          <a:prstGeom prst="roundRect">
            <a:avLst>
              <a:gd name="adj" fmla="val 15136"/>
            </a:avLst>
          </a:prstGeom>
          <a:noFill/>
        </p:spPr>
        <p:txBody>
          <a:bodyPr wrap="square" rtlCol="0">
            <a:spAutoFit/>
          </a:bodyPr>
          <a:lstStyle/>
          <a:p>
            <a:pPr algn="just">
              <a:lnSpc>
                <a:spcPct val="150000"/>
              </a:lnSpc>
            </a:pPr>
            <a:r>
              <a:rPr lang="fr-FR" sz="2300" dirty="0" smtClean="0">
                <a:latin typeface="Times New Roman"/>
              </a:rPr>
              <a:t>Les valeurs professionnelles : Elles s’imposent comme des évidences. L’université se doit donc de promouvoir les principales valeurs professionnelles à savoir :</a:t>
            </a:r>
          </a:p>
          <a:p>
            <a:pPr algn="just">
              <a:lnSpc>
                <a:spcPct val="150000"/>
              </a:lnSpc>
              <a:buFont typeface="Wingdings" pitchFamily="2" charset="2"/>
              <a:buChar char="ü"/>
            </a:pPr>
            <a:r>
              <a:rPr lang="fr-FR" sz="2300" dirty="0" smtClean="0">
                <a:latin typeface="Times New Roman"/>
              </a:rPr>
              <a:t> La compétence </a:t>
            </a:r>
            <a:r>
              <a:rPr lang="ar-DZ" sz="2300" dirty="0" smtClean="0">
                <a:latin typeface="Times New Roman"/>
              </a:rPr>
              <a:t>الكفاءة -</a:t>
            </a:r>
          </a:p>
          <a:p>
            <a:pPr algn="just">
              <a:lnSpc>
                <a:spcPct val="150000"/>
              </a:lnSpc>
              <a:buFont typeface="Wingdings" pitchFamily="2" charset="2"/>
              <a:buChar char="ü"/>
            </a:pPr>
            <a:r>
              <a:rPr lang="ar-DZ" sz="2300" dirty="0" smtClean="0">
                <a:latin typeface="Times New Roman"/>
              </a:rPr>
              <a:t> </a:t>
            </a:r>
            <a:r>
              <a:rPr lang="fr-FR" sz="2300" dirty="0" smtClean="0">
                <a:latin typeface="Times New Roman"/>
              </a:rPr>
              <a:t>L’intégrité scientifique </a:t>
            </a:r>
            <a:r>
              <a:rPr lang="ar-DZ" sz="2300" dirty="0" smtClean="0">
                <a:latin typeface="Times New Roman"/>
              </a:rPr>
              <a:t>الأمانة العلمية - </a:t>
            </a:r>
            <a:r>
              <a:rPr lang="fr-FR" sz="2300" dirty="0" smtClean="0">
                <a:latin typeface="Times New Roman"/>
              </a:rPr>
              <a:t>               </a:t>
            </a:r>
            <a:endParaRPr lang="ar-DZ" sz="2300" dirty="0" smtClean="0">
              <a:latin typeface="Times New Roman"/>
            </a:endParaRPr>
          </a:p>
          <a:p>
            <a:pPr algn="just">
              <a:lnSpc>
                <a:spcPct val="150000"/>
              </a:lnSpc>
              <a:buFont typeface="Wingdings" pitchFamily="2" charset="2"/>
              <a:buChar char="ü"/>
            </a:pPr>
            <a:r>
              <a:rPr lang="ar-DZ" sz="2300" dirty="0" smtClean="0">
                <a:latin typeface="Times New Roman"/>
              </a:rPr>
              <a:t> </a:t>
            </a:r>
            <a:r>
              <a:rPr lang="fr-FR" sz="2300" dirty="0" smtClean="0">
                <a:latin typeface="Times New Roman"/>
              </a:rPr>
              <a:t>La propriété intellectuelle  </a:t>
            </a:r>
            <a:r>
              <a:rPr lang="ar-DZ" sz="2300" dirty="0" smtClean="0">
                <a:latin typeface="Times New Roman"/>
              </a:rPr>
              <a:t>الملكية الفكرية -</a:t>
            </a:r>
            <a:r>
              <a:rPr lang="fr-FR" sz="2300" dirty="0" smtClean="0">
                <a:latin typeface="Times New Roman"/>
              </a:rPr>
              <a:t>         </a:t>
            </a:r>
            <a:endParaRPr lang="ar-DZ" sz="2300" dirty="0" smtClean="0">
              <a:latin typeface="Times New Roman"/>
            </a:endParaRPr>
          </a:p>
          <a:p>
            <a:pPr algn="just">
              <a:lnSpc>
                <a:spcPct val="150000"/>
              </a:lnSpc>
              <a:buFont typeface="Wingdings" pitchFamily="2" charset="2"/>
              <a:buChar char="ü"/>
            </a:pPr>
            <a:r>
              <a:rPr lang="ar-DZ" sz="2300" dirty="0" smtClean="0">
                <a:latin typeface="Times New Roman"/>
              </a:rPr>
              <a:t> </a:t>
            </a:r>
            <a:r>
              <a:rPr lang="fr-FR" sz="2300" dirty="0" smtClean="0">
                <a:latin typeface="Times New Roman"/>
              </a:rPr>
              <a:t>La probité </a:t>
            </a:r>
            <a:r>
              <a:rPr lang="ar-DZ" sz="2300" dirty="0" smtClean="0">
                <a:latin typeface="Times New Roman"/>
              </a:rPr>
              <a:t>النزاهة -</a:t>
            </a:r>
            <a:endParaRPr lang="fr-FR" sz="2300" dirty="0" smtClean="0">
              <a:latin typeface="Times New Roman"/>
            </a:endParaRPr>
          </a:p>
          <a:p>
            <a:pPr algn="just">
              <a:lnSpc>
                <a:spcPct val="150000"/>
              </a:lnSpc>
              <a:buFont typeface="Wingdings" pitchFamily="2" charset="2"/>
              <a:buChar char="ü"/>
            </a:pPr>
            <a:r>
              <a:rPr lang="fr-FR" sz="2300" dirty="0" smtClean="0">
                <a:latin typeface="Times New Roman"/>
              </a:rPr>
              <a:t>La continuité </a:t>
            </a:r>
            <a:r>
              <a:rPr lang="ar-DZ" sz="2300" dirty="0" smtClean="0">
                <a:latin typeface="Times New Roman"/>
              </a:rPr>
              <a:t>الاستمرارية -</a:t>
            </a:r>
          </a:p>
          <a:p>
            <a:pPr algn="just">
              <a:lnSpc>
                <a:spcPct val="150000"/>
              </a:lnSpc>
            </a:pPr>
            <a:endParaRPr lang="ar-DZ" sz="2300" dirty="0" smtClean="0">
              <a:latin typeface="Times New Roman"/>
            </a:endParaRPr>
          </a:p>
        </p:txBody>
      </p:sp>
      <p:sp>
        <p:nvSpPr>
          <p:cNvPr id="14" name="Espace réservé du numéro de diapositive 13"/>
          <p:cNvSpPr>
            <a:spLocks noGrp="1"/>
          </p:cNvSpPr>
          <p:nvPr>
            <p:ph type="sldNum" sz="quarter" idx="12"/>
          </p:nvPr>
        </p:nvSpPr>
        <p:spPr/>
        <p:txBody>
          <a:bodyPr/>
          <a:lstStyle/>
          <a:p>
            <a:fld id="{10B408C1-56E8-4846-B85C-DE4FE9FCDE22}" type="slidenum">
              <a:rPr lang="fr-FR" smtClean="0"/>
              <a:pPr/>
              <a:t>4</a:t>
            </a:fld>
            <a:endParaRPr lang="fr-F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rme libre 4"/>
          <p:cNvSpPr/>
          <p:nvPr/>
        </p:nvSpPr>
        <p:spPr>
          <a:xfrm>
            <a:off x="0" y="6072158"/>
            <a:ext cx="9215374" cy="785842"/>
          </a:xfrm>
          <a:custGeom>
            <a:avLst/>
            <a:gdLst>
              <a:gd name="connsiteX0" fmla="*/ 0 w 9144000"/>
              <a:gd name="connsiteY0" fmla="*/ 0 h 571480"/>
              <a:gd name="connsiteX1" fmla="*/ 9144000 w 9144000"/>
              <a:gd name="connsiteY1" fmla="*/ 0 h 571480"/>
              <a:gd name="connsiteX2" fmla="*/ 9144000 w 9144000"/>
              <a:gd name="connsiteY2" fmla="*/ 571480 h 571480"/>
              <a:gd name="connsiteX3" fmla="*/ 0 w 9144000"/>
              <a:gd name="connsiteY3" fmla="*/ 571480 h 571480"/>
              <a:gd name="connsiteX4" fmla="*/ 0 w 9144000"/>
              <a:gd name="connsiteY4" fmla="*/ 0 h 571480"/>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62434"/>
              <a:gd name="connsiteY0" fmla="*/ 28577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285776 h 857256"/>
              <a:gd name="connsiteX0" fmla="*/ 0 w 9162434"/>
              <a:gd name="connsiteY0" fmla="*/ 50006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500066 h 857256"/>
              <a:gd name="connsiteX0" fmla="*/ 0 w 9162434"/>
              <a:gd name="connsiteY0" fmla="*/ 71414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71414 h 857256"/>
              <a:gd name="connsiteX0" fmla="*/ 0 w 9162434"/>
              <a:gd name="connsiteY0" fmla="*/ 71414 h 857256"/>
              <a:gd name="connsiteX1" fmla="*/ 8858216 w 9162434"/>
              <a:gd name="connsiteY1" fmla="*/ 0 h 857256"/>
              <a:gd name="connsiteX2" fmla="*/ 9162434 w 9162434"/>
              <a:gd name="connsiteY2" fmla="*/ 791955 h 857256"/>
              <a:gd name="connsiteX3" fmla="*/ 9144000 w 9162434"/>
              <a:gd name="connsiteY3" fmla="*/ 857256 h 857256"/>
              <a:gd name="connsiteX4" fmla="*/ 0 w 9162434"/>
              <a:gd name="connsiteY4" fmla="*/ 857256 h 857256"/>
              <a:gd name="connsiteX5" fmla="*/ 0 w 9162434"/>
              <a:gd name="connsiteY5" fmla="*/ 71414 h 857256"/>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215374" h="785842">
                <a:moveTo>
                  <a:pt x="0" y="0"/>
                </a:moveTo>
                <a:lnTo>
                  <a:pt x="9215374" y="285752"/>
                </a:lnTo>
                <a:lnTo>
                  <a:pt x="9162434" y="720541"/>
                </a:lnTo>
                <a:lnTo>
                  <a:pt x="9144000" y="785842"/>
                </a:lnTo>
                <a:lnTo>
                  <a:pt x="0" y="785842"/>
                </a:lnTo>
                <a:lnTo>
                  <a:pt x="0" y="0"/>
                </a:lnTo>
                <a:close/>
              </a:path>
            </a:pathLst>
          </a:cu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Pentagone 2"/>
          <p:cNvSpPr/>
          <p:nvPr/>
        </p:nvSpPr>
        <p:spPr>
          <a:xfrm>
            <a:off x="1071570" y="285728"/>
            <a:ext cx="7715272" cy="1000132"/>
          </a:xfrm>
          <a:prstGeom prst="homePlate">
            <a:avLst/>
          </a:prstGeom>
          <a:solidFill>
            <a:srgbClr val="F8EDEC"/>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 name="ZoneTexte 3"/>
          <p:cNvSpPr txBox="1"/>
          <p:nvPr/>
        </p:nvSpPr>
        <p:spPr>
          <a:xfrm>
            <a:off x="642910" y="500042"/>
            <a:ext cx="8215370" cy="769441"/>
          </a:xfrm>
          <a:prstGeom prst="rect">
            <a:avLst/>
          </a:prstGeom>
          <a:noFill/>
        </p:spPr>
        <p:txBody>
          <a:bodyPr wrap="square" rtlCol="0">
            <a:spAutoFit/>
          </a:bodyPr>
          <a:lstStyle/>
          <a:p>
            <a:pPr algn="ctr"/>
            <a:r>
              <a:rPr lang="fr-FR" sz="4400" b="1" dirty="0" smtClean="0">
                <a:latin typeface="Arabic Typesetting" pitchFamily="66" charset="-78"/>
                <a:cs typeface="Arabic Typesetting" pitchFamily="66" charset="-78"/>
              </a:rPr>
              <a:t>CONCEPTS </a:t>
            </a:r>
            <a:r>
              <a:rPr lang="ar-DZ" sz="4400" b="1" dirty="0" smtClean="0">
                <a:latin typeface="Arabic Typesetting" pitchFamily="66" charset="-78"/>
                <a:cs typeface="Arabic Typesetting" pitchFamily="66" charset="-78"/>
              </a:rPr>
              <a:t>(المفاهيم)</a:t>
            </a:r>
            <a:endParaRPr lang="fr-FR" sz="4400" b="1" dirty="0">
              <a:latin typeface="Arabic Typesetting" pitchFamily="66" charset="-78"/>
              <a:cs typeface="Arabic Typesetting" pitchFamily="66" charset="-78"/>
            </a:endParaRPr>
          </a:p>
        </p:txBody>
      </p:sp>
      <p:sp>
        <p:nvSpPr>
          <p:cNvPr id="10" name="ZoneTexte 9"/>
          <p:cNvSpPr txBox="1"/>
          <p:nvPr/>
        </p:nvSpPr>
        <p:spPr>
          <a:xfrm>
            <a:off x="8358214" y="4214818"/>
            <a:ext cx="184731" cy="369332"/>
          </a:xfrm>
          <a:prstGeom prst="rect">
            <a:avLst/>
          </a:prstGeom>
          <a:noFill/>
        </p:spPr>
        <p:txBody>
          <a:bodyPr wrap="none" rtlCol="0">
            <a:spAutoFit/>
          </a:bodyPr>
          <a:lstStyle/>
          <a:p>
            <a:endParaRPr lang="fr-FR" dirty="0"/>
          </a:p>
        </p:txBody>
      </p:sp>
      <p:sp>
        <p:nvSpPr>
          <p:cNvPr id="14" name="Espace réservé du numéro de diapositive 13"/>
          <p:cNvSpPr>
            <a:spLocks noGrp="1"/>
          </p:cNvSpPr>
          <p:nvPr>
            <p:ph type="sldNum" sz="quarter" idx="12"/>
          </p:nvPr>
        </p:nvSpPr>
        <p:spPr/>
        <p:txBody>
          <a:bodyPr/>
          <a:lstStyle/>
          <a:p>
            <a:fld id="{10B408C1-56E8-4846-B85C-DE4FE9FCDE22}" type="slidenum">
              <a:rPr lang="fr-FR" smtClean="0"/>
              <a:pPr/>
              <a:t>5</a:t>
            </a:fld>
            <a:endParaRPr lang="fr-FR"/>
          </a:p>
        </p:txBody>
      </p:sp>
      <p:sp>
        <p:nvSpPr>
          <p:cNvPr id="8" name="ZoneTexte 7"/>
          <p:cNvSpPr txBox="1"/>
          <p:nvPr/>
        </p:nvSpPr>
        <p:spPr>
          <a:xfrm>
            <a:off x="285720" y="1285860"/>
            <a:ext cx="7715304" cy="4870564"/>
          </a:xfrm>
          <a:prstGeom prst="rect">
            <a:avLst/>
          </a:prstGeom>
          <a:noFill/>
        </p:spPr>
        <p:txBody>
          <a:bodyPr wrap="square" rtlCol="0">
            <a:spAutoFit/>
          </a:bodyPr>
          <a:lstStyle/>
          <a:p>
            <a:pPr algn="just">
              <a:lnSpc>
                <a:spcPct val="150000"/>
              </a:lnSpc>
              <a:buFont typeface="Wingdings" pitchFamily="2" charset="2"/>
              <a:buChar char="ü"/>
            </a:pPr>
            <a:endParaRPr lang="fr-FR" sz="2300" dirty="0" smtClean="0">
              <a:latin typeface="Times New Roman"/>
            </a:endParaRPr>
          </a:p>
          <a:p>
            <a:pPr algn="just">
              <a:lnSpc>
                <a:spcPct val="150000"/>
              </a:lnSpc>
              <a:buFont typeface="Wingdings" pitchFamily="2" charset="2"/>
              <a:buChar char="ü"/>
            </a:pPr>
            <a:r>
              <a:rPr lang="fr-FR" sz="2300" dirty="0" smtClean="0">
                <a:latin typeface="Times New Roman"/>
              </a:rPr>
              <a:t>La transparence</a:t>
            </a:r>
            <a:r>
              <a:rPr lang="ar-DZ" sz="2300" dirty="0" smtClean="0">
                <a:latin typeface="Times New Roman"/>
              </a:rPr>
              <a:t>الشفافية - </a:t>
            </a:r>
            <a:r>
              <a:rPr lang="fr-FR" sz="2300" dirty="0" smtClean="0">
                <a:latin typeface="Times New Roman"/>
              </a:rPr>
              <a:t>                    </a:t>
            </a:r>
          </a:p>
          <a:p>
            <a:pPr algn="just">
              <a:lnSpc>
                <a:spcPct val="150000"/>
              </a:lnSpc>
              <a:buFont typeface="Wingdings" pitchFamily="2" charset="2"/>
              <a:buChar char="ü"/>
            </a:pPr>
            <a:r>
              <a:rPr lang="fr-FR" sz="2300" dirty="0" smtClean="0">
                <a:latin typeface="Times New Roman"/>
              </a:rPr>
              <a:t>La diligence    </a:t>
            </a:r>
            <a:r>
              <a:rPr lang="ar-DZ" sz="2300" dirty="0" smtClean="0">
                <a:latin typeface="Times New Roman"/>
              </a:rPr>
              <a:t>الاجتهاد</a:t>
            </a:r>
            <a:endParaRPr lang="fr-FR" sz="2300" dirty="0" smtClean="0">
              <a:latin typeface="Times New Roman"/>
            </a:endParaRPr>
          </a:p>
          <a:p>
            <a:pPr algn="just">
              <a:lnSpc>
                <a:spcPct val="150000"/>
              </a:lnSpc>
              <a:buFont typeface="Wingdings" pitchFamily="2" charset="2"/>
              <a:buChar char="ü"/>
            </a:pPr>
            <a:r>
              <a:rPr lang="fr-FR" sz="2300" dirty="0" smtClean="0">
                <a:latin typeface="Times New Roman"/>
              </a:rPr>
              <a:t>La conformité    </a:t>
            </a:r>
            <a:r>
              <a:rPr lang="ar-DZ" sz="2300" dirty="0" smtClean="0">
                <a:latin typeface="Times New Roman"/>
              </a:rPr>
              <a:t>الامتثال</a:t>
            </a:r>
            <a:endParaRPr lang="fr-FR" sz="2300" dirty="0" smtClean="0">
              <a:latin typeface="Times New Roman"/>
            </a:endParaRPr>
          </a:p>
          <a:p>
            <a:pPr algn="just">
              <a:lnSpc>
                <a:spcPct val="150000"/>
              </a:lnSpc>
              <a:buFont typeface="Wingdings" pitchFamily="2" charset="2"/>
              <a:buChar char="ü"/>
            </a:pPr>
            <a:r>
              <a:rPr lang="fr-FR" sz="2300" dirty="0" smtClean="0">
                <a:latin typeface="Times New Roman"/>
              </a:rPr>
              <a:t>L’équilibre     </a:t>
            </a:r>
            <a:r>
              <a:rPr lang="ar-DZ" sz="2300" dirty="0" smtClean="0">
                <a:latin typeface="Times New Roman"/>
              </a:rPr>
              <a:t>التوازن</a:t>
            </a:r>
            <a:endParaRPr lang="fr-FR" sz="2300" dirty="0" smtClean="0">
              <a:latin typeface="Times New Roman"/>
            </a:endParaRPr>
          </a:p>
          <a:p>
            <a:pPr algn="just">
              <a:lnSpc>
                <a:spcPct val="150000"/>
              </a:lnSpc>
              <a:buFont typeface="Wingdings" pitchFamily="2" charset="2"/>
              <a:buChar char="ü"/>
            </a:pPr>
            <a:r>
              <a:rPr lang="fr-FR" sz="2300" dirty="0" smtClean="0">
                <a:latin typeface="Times New Roman"/>
              </a:rPr>
              <a:t>La confidentialité    </a:t>
            </a:r>
            <a:r>
              <a:rPr lang="ar-DZ" sz="2300" dirty="0" smtClean="0">
                <a:latin typeface="Times New Roman"/>
              </a:rPr>
              <a:t>السرية</a:t>
            </a:r>
            <a:endParaRPr lang="fr-FR" sz="2300" dirty="0" smtClean="0">
              <a:latin typeface="Times New Roman"/>
            </a:endParaRPr>
          </a:p>
          <a:p>
            <a:pPr algn="just">
              <a:lnSpc>
                <a:spcPct val="150000"/>
              </a:lnSpc>
              <a:buFont typeface="Wingdings" pitchFamily="2" charset="2"/>
              <a:buChar char="ü"/>
            </a:pPr>
            <a:r>
              <a:rPr lang="fr-FR" sz="2300" dirty="0" smtClean="0">
                <a:latin typeface="Times New Roman"/>
              </a:rPr>
              <a:t>L’efficience   </a:t>
            </a:r>
            <a:r>
              <a:rPr lang="ar-DZ" sz="2300" dirty="0" smtClean="0">
                <a:latin typeface="Times New Roman"/>
              </a:rPr>
              <a:t>الكفاءة</a:t>
            </a:r>
            <a:endParaRPr lang="fr-FR" sz="2300" dirty="0" smtClean="0">
              <a:latin typeface="Times New Roman"/>
            </a:endParaRPr>
          </a:p>
          <a:p>
            <a:pPr algn="just">
              <a:lnSpc>
                <a:spcPct val="150000"/>
              </a:lnSpc>
              <a:buFont typeface="Wingdings" pitchFamily="2" charset="2"/>
              <a:buChar char="ü"/>
            </a:pPr>
            <a:r>
              <a:rPr lang="fr-FR" sz="2300" dirty="0" smtClean="0">
                <a:latin typeface="Times New Roman"/>
              </a:rPr>
              <a:t>Le service exclusif    </a:t>
            </a:r>
            <a:r>
              <a:rPr lang="ar-DZ" sz="2300" dirty="0" smtClean="0">
                <a:latin typeface="Times New Roman"/>
              </a:rPr>
              <a:t>الخدمة </a:t>
            </a:r>
            <a:r>
              <a:rPr lang="ar-DZ" sz="2300" dirty="0" err="1" smtClean="0">
                <a:latin typeface="Times New Roman"/>
              </a:rPr>
              <a:t>الحصرية</a:t>
            </a:r>
            <a:r>
              <a:rPr lang="fr-FR" sz="2300" dirty="0" smtClean="0">
                <a:latin typeface="Times New Roman"/>
              </a:rPr>
              <a:t>   </a:t>
            </a:r>
            <a:endParaRPr lang="fr-FR" sz="2300" dirty="0" smtClean="0"/>
          </a:p>
          <a:p>
            <a:pPr algn="just">
              <a:lnSpc>
                <a:spcPct val="150000"/>
              </a:lnSpc>
            </a:pPr>
            <a:endParaRPr lang="fr-FR" sz="23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rme libre 4"/>
          <p:cNvSpPr/>
          <p:nvPr/>
        </p:nvSpPr>
        <p:spPr>
          <a:xfrm>
            <a:off x="0" y="6072158"/>
            <a:ext cx="9215374" cy="785842"/>
          </a:xfrm>
          <a:custGeom>
            <a:avLst/>
            <a:gdLst>
              <a:gd name="connsiteX0" fmla="*/ 0 w 9144000"/>
              <a:gd name="connsiteY0" fmla="*/ 0 h 571480"/>
              <a:gd name="connsiteX1" fmla="*/ 9144000 w 9144000"/>
              <a:gd name="connsiteY1" fmla="*/ 0 h 571480"/>
              <a:gd name="connsiteX2" fmla="*/ 9144000 w 9144000"/>
              <a:gd name="connsiteY2" fmla="*/ 571480 h 571480"/>
              <a:gd name="connsiteX3" fmla="*/ 0 w 9144000"/>
              <a:gd name="connsiteY3" fmla="*/ 571480 h 571480"/>
              <a:gd name="connsiteX4" fmla="*/ 0 w 9144000"/>
              <a:gd name="connsiteY4" fmla="*/ 0 h 571480"/>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62434"/>
              <a:gd name="connsiteY0" fmla="*/ 28577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285776 h 857256"/>
              <a:gd name="connsiteX0" fmla="*/ 0 w 9162434"/>
              <a:gd name="connsiteY0" fmla="*/ 50006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500066 h 857256"/>
              <a:gd name="connsiteX0" fmla="*/ 0 w 9162434"/>
              <a:gd name="connsiteY0" fmla="*/ 71414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71414 h 857256"/>
              <a:gd name="connsiteX0" fmla="*/ 0 w 9162434"/>
              <a:gd name="connsiteY0" fmla="*/ 71414 h 857256"/>
              <a:gd name="connsiteX1" fmla="*/ 8858216 w 9162434"/>
              <a:gd name="connsiteY1" fmla="*/ 0 h 857256"/>
              <a:gd name="connsiteX2" fmla="*/ 9162434 w 9162434"/>
              <a:gd name="connsiteY2" fmla="*/ 791955 h 857256"/>
              <a:gd name="connsiteX3" fmla="*/ 9144000 w 9162434"/>
              <a:gd name="connsiteY3" fmla="*/ 857256 h 857256"/>
              <a:gd name="connsiteX4" fmla="*/ 0 w 9162434"/>
              <a:gd name="connsiteY4" fmla="*/ 857256 h 857256"/>
              <a:gd name="connsiteX5" fmla="*/ 0 w 9162434"/>
              <a:gd name="connsiteY5" fmla="*/ 71414 h 857256"/>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215374" h="785842">
                <a:moveTo>
                  <a:pt x="0" y="0"/>
                </a:moveTo>
                <a:lnTo>
                  <a:pt x="9215374" y="285752"/>
                </a:lnTo>
                <a:lnTo>
                  <a:pt x="9162434" y="720541"/>
                </a:lnTo>
                <a:lnTo>
                  <a:pt x="9144000" y="785842"/>
                </a:lnTo>
                <a:lnTo>
                  <a:pt x="0" y="785842"/>
                </a:lnTo>
                <a:lnTo>
                  <a:pt x="0" y="0"/>
                </a:lnTo>
                <a:close/>
              </a:path>
            </a:pathLst>
          </a:cu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Pentagone 2"/>
          <p:cNvSpPr/>
          <p:nvPr/>
        </p:nvSpPr>
        <p:spPr>
          <a:xfrm>
            <a:off x="1071570" y="285728"/>
            <a:ext cx="7715272" cy="1000132"/>
          </a:xfrm>
          <a:prstGeom prst="homePlate">
            <a:avLst/>
          </a:prstGeom>
          <a:solidFill>
            <a:srgbClr val="F8EDEC"/>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 name="ZoneTexte 3"/>
          <p:cNvSpPr txBox="1"/>
          <p:nvPr/>
        </p:nvSpPr>
        <p:spPr>
          <a:xfrm>
            <a:off x="642910" y="500042"/>
            <a:ext cx="8215370" cy="769441"/>
          </a:xfrm>
          <a:prstGeom prst="rect">
            <a:avLst/>
          </a:prstGeom>
          <a:noFill/>
        </p:spPr>
        <p:txBody>
          <a:bodyPr wrap="square" rtlCol="0">
            <a:spAutoFit/>
          </a:bodyPr>
          <a:lstStyle/>
          <a:p>
            <a:pPr algn="ctr"/>
            <a:r>
              <a:rPr lang="fr-FR" sz="4400" b="1" dirty="0" smtClean="0">
                <a:latin typeface="Arabic Typesetting" pitchFamily="66" charset="-78"/>
                <a:cs typeface="Arabic Typesetting" pitchFamily="66" charset="-78"/>
              </a:rPr>
              <a:t>CONCEPTS </a:t>
            </a:r>
            <a:r>
              <a:rPr lang="ar-DZ" sz="4400" b="1" dirty="0" smtClean="0">
                <a:latin typeface="Arabic Typesetting" pitchFamily="66" charset="-78"/>
                <a:cs typeface="Arabic Typesetting" pitchFamily="66" charset="-78"/>
              </a:rPr>
              <a:t>(المفاهيم)</a:t>
            </a:r>
            <a:endParaRPr lang="fr-FR" sz="4400" b="1" dirty="0">
              <a:latin typeface="Arabic Typesetting" pitchFamily="66" charset="-78"/>
              <a:cs typeface="Arabic Typesetting" pitchFamily="66" charset="-78"/>
            </a:endParaRPr>
          </a:p>
        </p:txBody>
      </p:sp>
      <p:sp>
        <p:nvSpPr>
          <p:cNvPr id="10" name="ZoneTexte 9"/>
          <p:cNvSpPr txBox="1"/>
          <p:nvPr/>
        </p:nvSpPr>
        <p:spPr>
          <a:xfrm>
            <a:off x="8358214" y="4214818"/>
            <a:ext cx="184731" cy="369332"/>
          </a:xfrm>
          <a:prstGeom prst="rect">
            <a:avLst/>
          </a:prstGeom>
          <a:noFill/>
        </p:spPr>
        <p:txBody>
          <a:bodyPr wrap="none" rtlCol="0">
            <a:spAutoFit/>
          </a:bodyPr>
          <a:lstStyle/>
          <a:p>
            <a:endParaRPr lang="fr-FR" dirty="0"/>
          </a:p>
        </p:txBody>
      </p:sp>
      <p:sp>
        <p:nvSpPr>
          <p:cNvPr id="14" name="Espace réservé du numéro de diapositive 13"/>
          <p:cNvSpPr>
            <a:spLocks noGrp="1"/>
          </p:cNvSpPr>
          <p:nvPr>
            <p:ph type="sldNum" sz="quarter" idx="12"/>
          </p:nvPr>
        </p:nvSpPr>
        <p:spPr/>
        <p:txBody>
          <a:bodyPr/>
          <a:lstStyle/>
          <a:p>
            <a:fld id="{10B408C1-56E8-4846-B85C-DE4FE9FCDE22}" type="slidenum">
              <a:rPr lang="fr-FR" smtClean="0"/>
              <a:pPr/>
              <a:t>6</a:t>
            </a:fld>
            <a:endParaRPr lang="fr-FR"/>
          </a:p>
        </p:txBody>
      </p:sp>
      <p:sp>
        <p:nvSpPr>
          <p:cNvPr id="9" name="ZoneTexte 8"/>
          <p:cNvSpPr txBox="1"/>
          <p:nvPr/>
        </p:nvSpPr>
        <p:spPr>
          <a:xfrm>
            <a:off x="285720" y="1285860"/>
            <a:ext cx="8858280" cy="5955476"/>
          </a:xfrm>
          <a:prstGeom prst="rect">
            <a:avLst/>
          </a:prstGeom>
          <a:noFill/>
        </p:spPr>
        <p:txBody>
          <a:bodyPr wrap="square" rtlCol="0">
            <a:spAutoFit/>
          </a:bodyPr>
          <a:lstStyle/>
          <a:p>
            <a:pPr algn="just">
              <a:lnSpc>
                <a:spcPct val="150000"/>
              </a:lnSpc>
              <a:buFont typeface="Wingdings" pitchFamily="2" charset="2"/>
              <a:buChar char="ü"/>
            </a:pPr>
            <a:endParaRPr lang="fr-FR" sz="2300" dirty="0" smtClean="0">
              <a:latin typeface="Times New Roman"/>
            </a:endParaRPr>
          </a:p>
          <a:p>
            <a:pPr algn="just">
              <a:lnSpc>
                <a:spcPct val="150000"/>
              </a:lnSpc>
            </a:pPr>
            <a:r>
              <a:rPr lang="fr-FR" sz="2400" b="1" dirty="0" smtClean="0">
                <a:latin typeface="Times New Roman" pitchFamily="18" charset="0"/>
                <a:cs typeface="Times New Roman" pitchFamily="18" charset="0"/>
              </a:rPr>
              <a:t>I-6 Savoir </a:t>
            </a:r>
          </a:p>
          <a:p>
            <a:pPr algn="just">
              <a:lnSpc>
                <a:spcPct val="150000"/>
              </a:lnSpc>
            </a:pPr>
            <a:r>
              <a:rPr lang="fr-FR" sz="2300" b="1" i="1" dirty="0" smtClean="0">
                <a:solidFill>
                  <a:schemeClr val="accent6">
                    <a:lumMod val="50000"/>
                  </a:schemeClr>
                </a:solidFill>
                <a:latin typeface="Times New Roman"/>
              </a:rPr>
              <a:t>        « </a:t>
            </a:r>
            <a:r>
              <a:rPr lang="fr-FR" sz="2400" b="1" i="1" dirty="0" smtClean="0">
                <a:solidFill>
                  <a:schemeClr val="accent6">
                    <a:lumMod val="50000"/>
                  </a:schemeClr>
                </a:solidFill>
                <a:latin typeface="Times New Roman"/>
              </a:rPr>
              <a:t>Ensemble de connaissances plus ou moins systématisées »</a:t>
            </a:r>
            <a:r>
              <a:rPr lang="fr-FR" sz="2300" b="1" i="1" dirty="0" smtClean="0">
                <a:solidFill>
                  <a:schemeClr val="accent6">
                    <a:lumMod val="50000"/>
                  </a:schemeClr>
                </a:solidFill>
                <a:latin typeface="Times New Roman"/>
              </a:rPr>
              <a:t>            </a:t>
            </a:r>
          </a:p>
          <a:p>
            <a:pPr algn="just">
              <a:lnSpc>
                <a:spcPct val="150000"/>
              </a:lnSpc>
            </a:pPr>
            <a:r>
              <a:rPr lang="fr-FR" sz="2300" dirty="0" smtClean="0"/>
              <a:t>•	</a:t>
            </a:r>
            <a:r>
              <a:rPr lang="fr-FR" sz="2300" dirty="0" smtClean="0">
                <a:latin typeface="Times New Roman" pitchFamily="18" charset="0"/>
                <a:cs typeface="Times New Roman" pitchFamily="18" charset="0"/>
              </a:rPr>
              <a:t>Ils peuvent être appris, enseignés, utilisés.</a:t>
            </a:r>
          </a:p>
          <a:p>
            <a:pPr algn="just">
              <a:lnSpc>
                <a:spcPct val="150000"/>
              </a:lnSpc>
            </a:pPr>
            <a:r>
              <a:rPr lang="fr-FR" sz="2300" dirty="0" smtClean="0">
                <a:latin typeface="Times New Roman" pitchFamily="18" charset="0"/>
                <a:cs typeface="Times New Roman" pitchFamily="18" charset="0"/>
              </a:rPr>
              <a:t>•	Ils ne peuvent être connus sans avoir été appris.</a:t>
            </a:r>
          </a:p>
          <a:p>
            <a:pPr algn="just">
              <a:lnSpc>
                <a:spcPct val="150000"/>
              </a:lnSpc>
            </a:pPr>
            <a:r>
              <a:rPr lang="fr-FR" sz="2300" dirty="0" smtClean="0">
                <a:latin typeface="Times New Roman" pitchFamily="18" charset="0"/>
                <a:cs typeface="Times New Roman" pitchFamily="18" charset="0"/>
              </a:rPr>
              <a:t>•	Pour exister, ils doivent être produits.</a:t>
            </a:r>
          </a:p>
          <a:p>
            <a:pPr algn="just">
              <a:lnSpc>
                <a:spcPct val="150000"/>
              </a:lnSpc>
            </a:pPr>
            <a:endParaRPr lang="fr-FR" sz="2300" dirty="0" smtClean="0">
              <a:latin typeface="Times New Roman" pitchFamily="18" charset="0"/>
              <a:cs typeface="Times New Roman" pitchFamily="18" charset="0"/>
            </a:endParaRPr>
          </a:p>
          <a:p>
            <a:pPr algn="just">
              <a:lnSpc>
                <a:spcPct val="150000"/>
              </a:lnSpc>
            </a:pPr>
            <a:endParaRPr lang="fr-FR" sz="2300" dirty="0" smtClean="0">
              <a:latin typeface="Times New Roman" pitchFamily="18" charset="0"/>
              <a:cs typeface="Times New Roman" pitchFamily="18" charset="0"/>
            </a:endParaRPr>
          </a:p>
          <a:p>
            <a:pPr algn="just">
              <a:lnSpc>
                <a:spcPct val="150000"/>
              </a:lnSpc>
            </a:pPr>
            <a:endParaRPr lang="fr-FR" sz="2300" dirty="0" smtClean="0">
              <a:latin typeface="Times New Roman" pitchFamily="18" charset="0"/>
              <a:cs typeface="Times New Roman" pitchFamily="18" charset="0"/>
            </a:endParaRPr>
          </a:p>
          <a:p>
            <a:pPr algn="just">
              <a:lnSpc>
                <a:spcPct val="150000"/>
              </a:lnSpc>
            </a:pPr>
            <a:endParaRPr lang="fr-FR" sz="2300" dirty="0" smtClean="0"/>
          </a:p>
          <a:p>
            <a:pPr algn="just">
              <a:lnSpc>
                <a:spcPct val="150000"/>
              </a:lnSpc>
            </a:pPr>
            <a:endParaRPr lang="fr-FR" sz="23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rme libre 4"/>
          <p:cNvSpPr/>
          <p:nvPr/>
        </p:nvSpPr>
        <p:spPr>
          <a:xfrm>
            <a:off x="0" y="6072158"/>
            <a:ext cx="9215374" cy="785842"/>
          </a:xfrm>
          <a:custGeom>
            <a:avLst/>
            <a:gdLst>
              <a:gd name="connsiteX0" fmla="*/ 0 w 9144000"/>
              <a:gd name="connsiteY0" fmla="*/ 0 h 571480"/>
              <a:gd name="connsiteX1" fmla="*/ 9144000 w 9144000"/>
              <a:gd name="connsiteY1" fmla="*/ 0 h 571480"/>
              <a:gd name="connsiteX2" fmla="*/ 9144000 w 9144000"/>
              <a:gd name="connsiteY2" fmla="*/ 571480 h 571480"/>
              <a:gd name="connsiteX3" fmla="*/ 0 w 9144000"/>
              <a:gd name="connsiteY3" fmla="*/ 571480 h 571480"/>
              <a:gd name="connsiteX4" fmla="*/ 0 w 9144000"/>
              <a:gd name="connsiteY4" fmla="*/ 0 h 571480"/>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62434"/>
              <a:gd name="connsiteY0" fmla="*/ 28577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285776 h 857256"/>
              <a:gd name="connsiteX0" fmla="*/ 0 w 9162434"/>
              <a:gd name="connsiteY0" fmla="*/ 50006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500066 h 857256"/>
              <a:gd name="connsiteX0" fmla="*/ 0 w 9162434"/>
              <a:gd name="connsiteY0" fmla="*/ 71414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71414 h 857256"/>
              <a:gd name="connsiteX0" fmla="*/ 0 w 9162434"/>
              <a:gd name="connsiteY0" fmla="*/ 71414 h 857256"/>
              <a:gd name="connsiteX1" fmla="*/ 8858216 w 9162434"/>
              <a:gd name="connsiteY1" fmla="*/ 0 h 857256"/>
              <a:gd name="connsiteX2" fmla="*/ 9162434 w 9162434"/>
              <a:gd name="connsiteY2" fmla="*/ 791955 h 857256"/>
              <a:gd name="connsiteX3" fmla="*/ 9144000 w 9162434"/>
              <a:gd name="connsiteY3" fmla="*/ 857256 h 857256"/>
              <a:gd name="connsiteX4" fmla="*/ 0 w 9162434"/>
              <a:gd name="connsiteY4" fmla="*/ 857256 h 857256"/>
              <a:gd name="connsiteX5" fmla="*/ 0 w 9162434"/>
              <a:gd name="connsiteY5" fmla="*/ 71414 h 857256"/>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215374" h="785842">
                <a:moveTo>
                  <a:pt x="0" y="0"/>
                </a:moveTo>
                <a:lnTo>
                  <a:pt x="9215374" y="285752"/>
                </a:lnTo>
                <a:lnTo>
                  <a:pt x="9162434" y="720541"/>
                </a:lnTo>
                <a:lnTo>
                  <a:pt x="9144000" y="785842"/>
                </a:lnTo>
                <a:lnTo>
                  <a:pt x="0" y="785842"/>
                </a:lnTo>
                <a:lnTo>
                  <a:pt x="0" y="0"/>
                </a:lnTo>
                <a:close/>
              </a:path>
            </a:pathLst>
          </a:cu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Pentagone 2"/>
          <p:cNvSpPr/>
          <p:nvPr/>
        </p:nvSpPr>
        <p:spPr>
          <a:xfrm>
            <a:off x="1071570" y="285728"/>
            <a:ext cx="7715272" cy="1000132"/>
          </a:xfrm>
          <a:prstGeom prst="homePlate">
            <a:avLst/>
          </a:prstGeom>
          <a:solidFill>
            <a:srgbClr val="F8EDEC"/>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 name="ZoneTexte 3"/>
          <p:cNvSpPr txBox="1"/>
          <p:nvPr/>
        </p:nvSpPr>
        <p:spPr>
          <a:xfrm>
            <a:off x="642910" y="500042"/>
            <a:ext cx="8215370" cy="769441"/>
          </a:xfrm>
          <a:prstGeom prst="rect">
            <a:avLst/>
          </a:prstGeom>
          <a:noFill/>
        </p:spPr>
        <p:txBody>
          <a:bodyPr wrap="square" rtlCol="0">
            <a:spAutoFit/>
          </a:bodyPr>
          <a:lstStyle/>
          <a:p>
            <a:pPr algn="ctr"/>
            <a:r>
              <a:rPr lang="fr-FR" sz="4400" b="1" dirty="0" smtClean="0">
                <a:latin typeface="Arabic Typesetting" pitchFamily="66" charset="-78"/>
                <a:cs typeface="Arabic Typesetting" pitchFamily="66" charset="-78"/>
              </a:rPr>
              <a:t>CONCEPTS </a:t>
            </a:r>
            <a:r>
              <a:rPr lang="ar-DZ" sz="4400" b="1" dirty="0" smtClean="0">
                <a:latin typeface="Arabic Typesetting" pitchFamily="66" charset="-78"/>
                <a:cs typeface="Arabic Typesetting" pitchFamily="66" charset="-78"/>
              </a:rPr>
              <a:t>(المفاهيم)</a:t>
            </a:r>
            <a:endParaRPr lang="fr-FR" sz="4400" b="1" dirty="0">
              <a:latin typeface="Arabic Typesetting" pitchFamily="66" charset="-78"/>
              <a:cs typeface="Arabic Typesetting" pitchFamily="66" charset="-78"/>
            </a:endParaRPr>
          </a:p>
        </p:txBody>
      </p:sp>
      <p:sp>
        <p:nvSpPr>
          <p:cNvPr id="10" name="ZoneTexte 9"/>
          <p:cNvSpPr txBox="1"/>
          <p:nvPr/>
        </p:nvSpPr>
        <p:spPr>
          <a:xfrm>
            <a:off x="8358214" y="4214818"/>
            <a:ext cx="184731" cy="369332"/>
          </a:xfrm>
          <a:prstGeom prst="rect">
            <a:avLst/>
          </a:prstGeom>
          <a:noFill/>
        </p:spPr>
        <p:txBody>
          <a:bodyPr wrap="none" rtlCol="0">
            <a:spAutoFit/>
          </a:bodyPr>
          <a:lstStyle/>
          <a:p>
            <a:endParaRPr lang="fr-FR" dirty="0"/>
          </a:p>
        </p:txBody>
      </p:sp>
      <p:sp>
        <p:nvSpPr>
          <p:cNvPr id="14" name="Espace réservé du numéro de diapositive 13"/>
          <p:cNvSpPr>
            <a:spLocks noGrp="1"/>
          </p:cNvSpPr>
          <p:nvPr>
            <p:ph type="sldNum" sz="quarter" idx="12"/>
          </p:nvPr>
        </p:nvSpPr>
        <p:spPr/>
        <p:txBody>
          <a:bodyPr/>
          <a:lstStyle/>
          <a:p>
            <a:fld id="{10B408C1-56E8-4846-B85C-DE4FE9FCDE22}" type="slidenum">
              <a:rPr lang="fr-FR" smtClean="0"/>
              <a:pPr/>
              <a:t>7</a:t>
            </a:fld>
            <a:endParaRPr lang="fr-FR"/>
          </a:p>
        </p:txBody>
      </p:sp>
      <p:sp>
        <p:nvSpPr>
          <p:cNvPr id="8" name="ZoneTexte 7"/>
          <p:cNvSpPr txBox="1"/>
          <p:nvPr/>
        </p:nvSpPr>
        <p:spPr>
          <a:xfrm>
            <a:off x="285720" y="1285860"/>
            <a:ext cx="9358378" cy="6163226"/>
          </a:xfrm>
          <a:prstGeom prst="rect">
            <a:avLst/>
          </a:prstGeom>
          <a:noFill/>
        </p:spPr>
        <p:txBody>
          <a:bodyPr wrap="square" rtlCol="0">
            <a:spAutoFit/>
          </a:bodyPr>
          <a:lstStyle/>
          <a:p>
            <a:pPr algn="just">
              <a:lnSpc>
                <a:spcPct val="150000"/>
              </a:lnSpc>
            </a:pPr>
            <a:r>
              <a:rPr lang="fr-FR" sz="2400" b="1" dirty="0" smtClean="0">
                <a:latin typeface="Times New Roman" pitchFamily="18" charset="0"/>
                <a:cs typeface="Times New Roman" pitchFamily="18" charset="0"/>
              </a:rPr>
              <a:t>Catégories de savoirs:</a:t>
            </a:r>
          </a:p>
          <a:p>
            <a:pPr lvl="1" algn="just">
              <a:lnSpc>
                <a:spcPct val="150000"/>
              </a:lnSpc>
              <a:buFont typeface="Wingdings" pitchFamily="2" charset="2"/>
              <a:buChar char="ü"/>
            </a:pPr>
            <a:r>
              <a:rPr lang="fr-FR" sz="2400" dirty="0" smtClean="0">
                <a:latin typeface="Times New Roman" pitchFamily="18" charset="0"/>
                <a:cs typeface="Times New Roman" pitchFamily="18" charset="0"/>
              </a:rPr>
              <a:t>savoirs institutionnalisés</a:t>
            </a:r>
          </a:p>
          <a:p>
            <a:pPr lvl="1" algn="just">
              <a:lnSpc>
                <a:spcPct val="150000"/>
              </a:lnSpc>
              <a:buFont typeface="Wingdings" pitchFamily="2" charset="2"/>
              <a:buChar char="ü"/>
            </a:pPr>
            <a:r>
              <a:rPr lang="fr-FR" sz="2400" dirty="0" smtClean="0">
                <a:latin typeface="Times New Roman" pitchFamily="18" charset="0"/>
                <a:cs typeface="Times New Roman" pitchFamily="18" charset="0"/>
              </a:rPr>
              <a:t> savoirs scientifiques</a:t>
            </a:r>
          </a:p>
          <a:p>
            <a:pPr lvl="1" algn="just">
              <a:lnSpc>
                <a:spcPct val="150000"/>
              </a:lnSpc>
              <a:buFont typeface="Wingdings" pitchFamily="2" charset="2"/>
              <a:buChar char="ü"/>
            </a:pPr>
            <a:r>
              <a:rPr lang="fr-FR" sz="2400" dirty="0" smtClean="0">
                <a:latin typeface="Times New Roman" pitchFamily="18" charset="0"/>
                <a:cs typeface="Times New Roman" pitchFamily="18" charset="0"/>
              </a:rPr>
              <a:t> savoirs professionnels</a:t>
            </a:r>
          </a:p>
          <a:p>
            <a:pPr lvl="1" algn="just">
              <a:lnSpc>
                <a:spcPct val="150000"/>
              </a:lnSpc>
              <a:buFont typeface="Wingdings" pitchFamily="2" charset="2"/>
              <a:buChar char="ü"/>
            </a:pPr>
            <a:r>
              <a:rPr lang="fr-FR" sz="2400" dirty="0" smtClean="0">
                <a:latin typeface="Times New Roman" pitchFamily="18" charset="0"/>
                <a:cs typeface="Times New Roman" pitchFamily="18" charset="0"/>
              </a:rPr>
              <a:t> savoirs à enseigner</a:t>
            </a:r>
          </a:p>
          <a:p>
            <a:pPr lvl="1" algn="just">
              <a:lnSpc>
                <a:spcPct val="150000"/>
              </a:lnSpc>
              <a:buFont typeface="Wingdings" pitchFamily="2" charset="2"/>
              <a:buChar char="ü"/>
            </a:pPr>
            <a:r>
              <a:rPr lang="fr-FR" sz="2400" dirty="0" smtClean="0">
                <a:latin typeface="Times New Roman" pitchFamily="18" charset="0"/>
                <a:cs typeface="Times New Roman" pitchFamily="18" charset="0"/>
              </a:rPr>
              <a:t> savoirs enseignés</a:t>
            </a:r>
          </a:p>
          <a:p>
            <a:pPr lvl="1" algn="just">
              <a:lnSpc>
                <a:spcPct val="150000"/>
              </a:lnSpc>
              <a:buFont typeface="Wingdings" pitchFamily="2" charset="2"/>
              <a:buChar char="ü"/>
            </a:pPr>
            <a:r>
              <a:rPr lang="fr-FR" sz="2400" dirty="0" smtClean="0">
                <a:latin typeface="Times New Roman" pitchFamily="18" charset="0"/>
                <a:cs typeface="Times New Roman" pitchFamily="18" charset="0"/>
              </a:rPr>
              <a:t> savoirs communs</a:t>
            </a:r>
          </a:p>
          <a:p>
            <a:pPr lvl="1" algn="just">
              <a:lnSpc>
                <a:spcPct val="150000"/>
              </a:lnSpc>
              <a:buFont typeface="Wingdings" pitchFamily="2" charset="2"/>
              <a:buChar char="ü"/>
            </a:pPr>
            <a:r>
              <a:rPr lang="fr-FR" sz="2400" dirty="0" smtClean="0">
                <a:latin typeface="Times New Roman" pitchFamily="18" charset="0"/>
                <a:cs typeface="Times New Roman" pitchFamily="18" charset="0"/>
              </a:rPr>
              <a:t> savoirs sociaux </a:t>
            </a:r>
          </a:p>
          <a:p>
            <a:pPr lvl="1" algn="just">
              <a:lnSpc>
                <a:spcPct val="150000"/>
              </a:lnSpc>
              <a:buFont typeface="Wingdings" pitchFamily="2" charset="2"/>
              <a:buChar char="ü"/>
            </a:pPr>
            <a:r>
              <a:rPr lang="fr-FR" sz="2400" dirty="0" smtClean="0">
                <a:latin typeface="Times New Roman" pitchFamily="18" charset="0"/>
                <a:cs typeface="Times New Roman" pitchFamily="18" charset="0"/>
              </a:rPr>
              <a:t> savoir-faire</a:t>
            </a:r>
          </a:p>
          <a:p>
            <a:pPr algn="just">
              <a:lnSpc>
                <a:spcPct val="150000"/>
              </a:lnSpc>
            </a:pPr>
            <a:endParaRPr lang="fr-FR" sz="2400" b="1" dirty="0" smtClean="0">
              <a:latin typeface="Times New Roman" pitchFamily="18" charset="0"/>
              <a:cs typeface="Times New Roman" pitchFamily="18" charset="0"/>
            </a:endParaRPr>
          </a:p>
          <a:p>
            <a:pPr algn="just">
              <a:lnSpc>
                <a:spcPct val="150000"/>
              </a:lnSpc>
            </a:pPr>
            <a:endParaRPr lang="fr-FR" sz="2300" dirty="0" smtClean="0">
              <a:latin typeface="Times New Roman"/>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rme libre 4"/>
          <p:cNvSpPr/>
          <p:nvPr/>
        </p:nvSpPr>
        <p:spPr>
          <a:xfrm>
            <a:off x="0" y="6072158"/>
            <a:ext cx="9215374" cy="785842"/>
          </a:xfrm>
          <a:custGeom>
            <a:avLst/>
            <a:gdLst>
              <a:gd name="connsiteX0" fmla="*/ 0 w 9144000"/>
              <a:gd name="connsiteY0" fmla="*/ 0 h 571480"/>
              <a:gd name="connsiteX1" fmla="*/ 9144000 w 9144000"/>
              <a:gd name="connsiteY1" fmla="*/ 0 h 571480"/>
              <a:gd name="connsiteX2" fmla="*/ 9144000 w 9144000"/>
              <a:gd name="connsiteY2" fmla="*/ 571480 h 571480"/>
              <a:gd name="connsiteX3" fmla="*/ 0 w 9144000"/>
              <a:gd name="connsiteY3" fmla="*/ 571480 h 571480"/>
              <a:gd name="connsiteX4" fmla="*/ 0 w 9144000"/>
              <a:gd name="connsiteY4" fmla="*/ 0 h 571480"/>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62434"/>
              <a:gd name="connsiteY0" fmla="*/ 28577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285776 h 857256"/>
              <a:gd name="connsiteX0" fmla="*/ 0 w 9162434"/>
              <a:gd name="connsiteY0" fmla="*/ 50006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500066 h 857256"/>
              <a:gd name="connsiteX0" fmla="*/ 0 w 9162434"/>
              <a:gd name="connsiteY0" fmla="*/ 71414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71414 h 857256"/>
              <a:gd name="connsiteX0" fmla="*/ 0 w 9162434"/>
              <a:gd name="connsiteY0" fmla="*/ 71414 h 857256"/>
              <a:gd name="connsiteX1" fmla="*/ 8858216 w 9162434"/>
              <a:gd name="connsiteY1" fmla="*/ 0 h 857256"/>
              <a:gd name="connsiteX2" fmla="*/ 9162434 w 9162434"/>
              <a:gd name="connsiteY2" fmla="*/ 791955 h 857256"/>
              <a:gd name="connsiteX3" fmla="*/ 9144000 w 9162434"/>
              <a:gd name="connsiteY3" fmla="*/ 857256 h 857256"/>
              <a:gd name="connsiteX4" fmla="*/ 0 w 9162434"/>
              <a:gd name="connsiteY4" fmla="*/ 857256 h 857256"/>
              <a:gd name="connsiteX5" fmla="*/ 0 w 9162434"/>
              <a:gd name="connsiteY5" fmla="*/ 71414 h 857256"/>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215374" h="785842">
                <a:moveTo>
                  <a:pt x="0" y="0"/>
                </a:moveTo>
                <a:lnTo>
                  <a:pt x="9215374" y="285752"/>
                </a:lnTo>
                <a:lnTo>
                  <a:pt x="9162434" y="720541"/>
                </a:lnTo>
                <a:lnTo>
                  <a:pt x="9144000" y="785842"/>
                </a:lnTo>
                <a:lnTo>
                  <a:pt x="0" y="785842"/>
                </a:lnTo>
                <a:lnTo>
                  <a:pt x="0" y="0"/>
                </a:lnTo>
                <a:close/>
              </a:path>
            </a:pathLst>
          </a:cu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Pentagone 2"/>
          <p:cNvSpPr/>
          <p:nvPr/>
        </p:nvSpPr>
        <p:spPr>
          <a:xfrm>
            <a:off x="1071570" y="285728"/>
            <a:ext cx="7715272" cy="1000132"/>
          </a:xfrm>
          <a:prstGeom prst="homePlate">
            <a:avLst/>
          </a:prstGeom>
          <a:solidFill>
            <a:srgbClr val="F8EDEC"/>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 name="ZoneTexte 3"/>
          <p:cNvSpPr txBox="1"/>
          <p:nvPr/>
        </p:nvSpPr>
        <p:spPr>
          <a:xfrm>
            <a:off x="642910" y="500042"/>
            <a:ext cx="8215370" cy="769441"/>
          </a:xfrm>
          <a:prstGeom prst="rect">
            <a:avLst/>
          </a:prstGeom>
          <a:noFill/>
        </p:spPr>
        <p:txBody>
          <a:bodyPr wrap="square" rtlCol="0">
            <a:spAutoFit/>
          </a:bodyPr>
          <a:lstStyle/>
          <a:p>
            <a:pPr algn="ctr"/>
            <a:r>
              <a:rPr lang="fr-FR" sz="4400" b="1" dirty="0" smtClean="0">
                <a:latin typeface="Arabic Typesetting" pitchFamily="66" charset="-78"/>
                <a:cs typeface="Arabic Typesetting" pitchFamily="66" charset="-78"/>
              </a:rPr>
              <a:t>CONCEPTS </a:t>
            </a:r>
            <a:r>
              <a:rPr lang="ar-DZ" sz="4400" b="1" dirty="0" smtClean="0">
                <a:latin typeface="Arabic Typesetting" pitchFamily="66" charset="-78"/>
                <a:cs typeface="Arabic Typesetting" pitchFamily="66" charset="-78"/>
              </a:rPr>
              <a:t>(المفاهيم)</a:t>
            </a:r>
            <a:endParaRPr lang="fr-FR" sz="4400" b="1" dirty="0">
              <a:latin typeface="Arabic Typesetting" pitchFamily="66" charset="-78"/>
              <a:cs typeface="Arabic Typesetting" pitchFamily="66" charset="-78"/>
            </a:endParaRPr>
          </a:p>
        </p:txBody>
      </p:sp>
      <p:sp>
        <p:nvSpPr>
          <p:cNvPr id="10" name="ZoneTexte 9"/>
          <p:cNvSpPr txBox="1"/>
          <p:nvPr/>
        </p:nvSpPr>
        <p:spPr>
          <a:xfrm>
            <a:off x="8358214" y="4214818"/>
            <a:ext cx="184731" cy="369332"/>
          </a:xfrm>
          <a:prstGeom prst="rect">
            <a:avLst/>
          </a:prstGeom>
          <a:noFill/>
        </p:spPr>
        <p:txBody>
          <a:bodyPr wrap="none" rtlCol="0">
            <a:spAutoFit/>
          </a:bodyPr>
          <a:lstStyle/>
          <a:p>
            <a:endParaRPr lang="fr-FR" dirty="0"/>
          </a:p>
        </p:txBody>
      </p:sp>
      <p:sp>
        <p:nvSpPr>
          <p:cNvPr id="14" name="Espace réservé du numéro de diapositive 13"/>
          <p:cNvSpPr>
            <a:spLocks noGrp="1"/>
          </p:cNvSpPr>
          <p:nvPr>
            <p:ph type="sldNum" sz="quarter" idx="12"/>
          </p:nvPr>
        </p:nvSpPr>
        <p:spPr/>
        <p:txBody>
          <a:bodyPr/>
          <a:lstStyle/>
          <a:p>
            <a:fld id="{10B408C1-56E8-4846-B85C-DE4FE9FCDE22}" type="slidenum">
              <a:rPr lang="fr-FR" smtClean="0"/>
              <a:pPr/>
              <a:t>8</a:t>
            </a:fld>
            <a:endParaRPr lang="fr-FR"/>
          </a:p>
        </p:txBody>
      </p:sp>
      <p:sp>
        <p:nvSpPr>
          <p:cNvPr id="8" name="ZoneTexte 7"/>
          <p:cNvSpPr txBox="1"/>
          <p:nvPr/>
        </p:nvSpPr>
        <p:spPr>
          <a:xfrm>
            <a:off x="214282" y="357166"/>
            <a:ext cx="8643998" cy="5401479"/>
          </a:xfrm>
          <a:prstGeom prst="rect">
            <a:avLst/>
          </a:prstGeom>
          <a:noFill/>
        </p:spPr>
        <p:txBody>
          <a:bodyPr wrap="square" rtlCol="0">
            <a:spAutoFit/>
          </a:bodyPr>
          <a:lstStyle/>
          <a:p>
            <a:pPr algn="just">
              <a:lnSpc>
                <a:spcPct val="150000"/>
              </a:lnSpc>
            </a:pPr>
            <a:endParaRPr lang="fr-FR" sz="2300" dirty="0" smtClean="0">
              <a:latin typeface="Times New Roman"/>
            </a:endParaRPr>
          </a:p>
          <a:p>
            <a:pPr algn="just">
              <a:lnSpc>
                <a:spcPct val="150000"/>
              </a:lnSpc>
            </a:pPr>
            <a:endParaRPr lang="fr-FR" sz="2300" dirty="0" smtClean="0">
              <a:latin typeface="Times New Roman"/>
            </a:endParaRPr>
          </a:p>
          <a:p>
            <a:pPr algn="just">
              <a:lnSpc>
                <a:spcPct val="150000"/>
              </a:lnSpc>
            </a:pPr>
            <a:r>
              <a:rPr lang="fr-FR" sz="2300" b="1" dirty="0" smtClean="0">
                <a:latin typeface="Times New Roman"/>
              </a:rPr>
              <a:t>I-7- Didactique</a:t>
            </a:r>
          </a:p>
          <a:p>
            <a:pPr algn="just">
              <a:lnSpc>
                <a:spcPct val="150000"/>
              </a:lnSpc>
            </a:pPr>
            <a:endParaRPr lang="fr-FR" sz="2300" b="1" dirty="0" smtClean="0">
              <a:latin typeface="Times New Roman"/>
            </a:endParaRPr>
          </a:p>
          <a:p>
            <a:pPr algn="just">
              <a:lnSpc>
                <a:spcPct val="150000"/>
              </a:lnSpc>
            </a:pPr>
            <a:r>
              <a:rPr lang="fr-FR" sz="2300" dirty="0" smtClean="0">
                <a:latin typeface="Times New Roman"/>
              </a:rPr>
              <a:t> Didactique vient du grec </a:t>
            </a:r>
            <a:r>
              <a:rPr lang="fr-FR" sz="2300" b="1" dirty="0" smtClean="0">
                <a:latin typeface="Times New Roman"/>
              </a:rPr>
              <a:t>"</a:t>
            </a:r>
            <a:r>
              <a:rPr lang="fr-FR" sz="2300" b="1" dirty="0" err="1" smtClean="0">
                <a:latin typeface="Times New Roman"/>
              </a:rPr>
              <a:t>didaktikos</a:t>
            </a:r>
            <a:r>
              <a:rPr lang="fr-FR" sz="2300" b="1" dirty="0" smtClean="0">
                <a:latin typeface="Times New Roman"/>
              </a:rPr>
              <a:t>"</a:t>
            </a:r>
            <a:r>
              <a:rPr lang="fr-FR" sz="2300" dirty="0" smtClean="0">
                <a:latin typeface="Times New Roman"/>
              </a:rPr>
              <a:t>= doué pour l’enseignement, dérivé du verbe "</a:t>
            </a:r>
            <a:r>
              <a:rPr lang="fr-FR" sz="2300" b="1" dirty="0" err="1" smtClean="0">
                <a:latin typeface="Times New Roman"/>
              </a:rPr>
              <a:t>didàshein</a:t>
            </a:r>
            <a:r>
              <a:rPr lang="fr-FR" sz="2300" b="1" dirty="0" smtClean="0">
                <a:latin typeface="Times New Roman"/>
              </a:rPr>
              <a:t>"</a:t>
            </a:r>
            <a:r>
              <a:rPr lang="fr-FR" sz="2300" dirty="0" smtClean="0">
                <a:latin typeface="Times New Roman"/>
              </a:rPr>
              <a:t> qui veut dire "instruire" et "enseigner". </a:t>
            </a:r>
          </a:p>
          <a:p>
            <a:pPr algn="just">
              <a:lnSpc>
                <a:spcPct val="150000"/>
              </a:lnSpc>
            </a:pPr>
            <a:endParaRPr lang="fr-FR" sz="2300" dirty="0" smtClean="0">
              <a:latin typeface="Times New Roman"/>
            </a:endParaRPr>
          </a:p>
          <a:p>
            <a:pPr algn="just">
              <a:lnSpc>
                <a:spcPct val="150000"/>
              </a:lnSpc>
            </a:pPr>
            <a:r>
              <a:rPr lang="fr-FR" sz="2300" dirty="0" smtClean="0">
                <a:latin typeface="Times New Roman"/>
              </a:rPr>
              <a:t>C’est l’activité qui consiste à transformer un objet de savoir savant en un objet de savoir à enseigner.</a:t>
            </a:r>
          </a:p>
          <a:p>
            <a:pPr algn="just">
              <a:lnSpc>
                <a:spcPct val="150000"/>
              </a:lnSpc>
            </a:pPr>
            <a:endParaRPr lang="fr-FR" sz="23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rme libre 4"/>
          <p:cNvSpPr/>
          <p:nvPr/>
        </p:nvSpPr>
        <p:spPr>
          <a:xfrm>
            <a:off x="0" y="6072158"/>
            <a:ext cx="9215374" cy="785842"/>
          </a:xfrm>
          <a:custGeom>
            <a:avLst/>
            <a:gdLst>
              <a:gd name="connsiteX0" fmla="*/ 0 w 9144000"/>
              <a:gd name="connsiteY0" fmla="*/ 0 h 571480"/>
              <a:gd name="connsiteX1" fmla="*/ 9144000 w 9144000"/>
              <a:gd name="connsiteY1" fmla="*/ 0 h 571480"/>
              <a:gd name="connsiteX2" fmla="*/ 9144000 w 9144000"/>
              <a:gd name="connsiteY2" fmla="*/ 571480 h 571480"/>
              <a:gd name="connsiteX3" fmla="*/ 0 w 9144000"/>
              <a:gd name="connsiteY3" fmla="*/ 571480 h 571480"/>
              <a:gd name="connsiteX4" fmla="*/ 0 w 9144000"/>
              <a:gd name="connsiteY4" fmla="*/ 0 h 571480"/>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44000"/>
              <a:gd name="connsiteY0" fmla="*/ 285776 h 857256"/>
              <a:gd name="connsiteX1" fmla="*/ 8858216 w 9144000"/>
              <a:gd name="connsiteY1" fmla="*/ 0 h 857256"/>
              <a:gd name="connsiteX2" fmla="*/ 9144000 w 9144000"/>
              <a:gd name="connsiteY2" fmla="*/ 857256 h 857256"/>
              <a:gd name="connsiteX3" fmla="*/ 0 w 9144000"/>
              <a:gd name="connsiteY3" fmla="*/ 857256 h 857256"/>
              <a:gd name="connsiteX4" fmla="*/ 0 w 9144000"/>
              <a:gd name="connsiteY4" fmla="*/ 285776 h 857256"/>
              <a:gd name="connsiteX0" fmla="*/ 0 w 9162434"/>
              <a:gd name="connsiteY0" fmla="*/ 28577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285776 h 857256"/>
              <a:gd name="connsiteX0" fmla="*/ 0 w 9162434"/>
              <a:gd name="connsiteY0" fmla="*/ 500066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500066 h 857256"/>
              <a:gd name="connsiteX0" fmla="*/ 0 w 9162434"/>
              <a:gd name="connsiteY0" fmla="*/ 71414 h 857256"/>
              <a:gd name="connsiteX1" fmla="*/ 8858216 w 9162434"/>
              <a:gd name="connsiteY1" fmla="*/ 0 h 857256"/>
              <a:gd name="connsiteX2" fmla="*/ 9162434 w 9162434"/>
              <a:gd name="connsiteY2" fmla="*/ 6161 h 857256"/>
              <a:gd name="connsiteX3" fmla="*/ 9144000 w 9162434"/>
              <a:gd name="connsiteY3" fmla="*/ 857256 h 857256"/>
              <a:gd name="connsiteX4" fmla="*/ 0 w 9162434"/>
              <a:gd name="connsiteY4" fmla="*/ 857256 h 857256"/>
              <a:gd name="connsiteX5" fmla="*/ 0 w 9162434"/>
              <a:gd name="connsiteY5" fmla="*/ 71414 h 857256"/>
              <a:gd name="connsiteX0" fmla="*/ 0 w 9162434"/>
              <a:gd name="connsiteY0" fmla="*/ 71414 h 857256"/>
              <a:gd name="connsiteX1" fmla="*/ 8858216 w 9162434"/>
              <a:gd name="connsiteY1" fmla="*/ 0 h 857256"/>
              <a:gd name="connsiteX2" fmla="*/ 9162434 w 9162434"/>
              <a:gd name="connsiteY2" fmla="*/ 791955 h 857256"/>
              <a:gd name="connsiteX3" fmla="*/ 9144000 w 9162434"/>
              <a:gd name="connsiteY3" fmla="*/ 857256 h 857256"/>
              <a:gd name="connsiteX4" fmla="*/ 0 w 9162434"/>
              <a:gd name="connsiteY4" fmla="*/ 857256 h 857256"/>
              <a:gd name="connsiteX5" fmla="*/ 0 w 9162434"/>
              <a:gd name="connsiteY5" fmla="*/ 71414 h 857256"/>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 name="connsiteX0" fmla="*/ 0 w 9215374"/>
              <a:gd name="connsiteY0" fmla="*/ 0 h 785842"/>
              <a:gd name="connsiteX1" fmla="*/ 9215374 w 9215374"/>
              <a:gd name="connsiteY1" fmla="*/ 285752 h 785842"/>
              <a:gd name="connsiteX2" fmla="*/ 9162434 w 9215374"/>
              <a:gd name="connsiteY2" fmla="*/ 720541 h 785842"/>
              <a:gd name="connsiteX3" fmla="*/ 9144000 w 9215374"/>
              <a:gd name="connsiteY3" fmla="*/ 785842 h 785842"/>
              <a:gd name="connsiteX4" fmla="*/ 0 w 9215374"/>
              <a:gd name="connsiteY4" fmla="*/ 785842 h 785842"/>
              <a:gd name="connsiteX5" fmla="*/ 0 w 9215374"/>
              <a:gd name="connsiteY5" fmla="*/ 0 h 7858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215374" h="785842">
                <a:moveTo>
                  <a:pt x="0" y="0"/>
                </a:moveTo>
                <a:lnTo>
                  <a:pt x="9215374" y="285752"/>
                </a:lnTo>
                <a:lnTo>
                  <a:pt x="9162434" y="720541"/>
                </a:lnTo>
                <a:lnTo>
                  <a:pt x="9144000" y="785842"/>
                </a:lnTo>
                <a:lnTo>
                  <a:pt x="0" y="785842"/>
                </a:lnTo>
                <a:lnTo>
                  <a:pt x="0" y="0"/>
                </a:lnTo>
                <a:close/>
              </a:path>
            </a:pathLst>
          </a:cu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Pentagone 2"/>
          <p:cNvSpPr/>
          <p:nvPr/>
        </p:nvSpPr>
        <p:spPr>
          <a:xfrm>
            <a:off x="1071570" y="285728"/>
            <a:ext cx="7715272" cy="1000132"/>
          </a:xfrm>
          <a:prstGeom prst="homePlate">
            <a:avLst/>
          </a:prstGeom>
          <a:solidFill>
            <a:srgbClr val="F8EDEC"/>
          </a:solidFill>
          <a:ln>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 name="ZoneTexte 3"/>
          <p:cNvSpPr txBox="1"/>
          <p:nvPr/>
        </p:nvSpPr>
        <p:spPr>
          <a:xfrm>
            <a:off x="642910" y="500042"/>
            <a:ext cx="8215370" cy="769441"/>
          </a:xfrm>
          <a:prstGeom prst="rect">
            <a:avLst/>
          </a:prstGeom>
          <a:noFill/>
        </p:spPr>
        <p:txBody>
          <a:bodyPr wrap="square" rtlCol="0">
            <a:spAutoFit/>
          </a:bodyPr>
          <a:lstStyle/>
          <a:p>
            <a:pPr algn="ctr"/>
            <a:r>
              <a:rPr lang="fr-FR" sz="4400" b="1" dirty="0" smtClean="0">
                <a:latin typeface="Arabic Typesetting" pitchFamily="66" charset="-78"/>
                <a:cs typeface="Arabic Typesetting" pitchFamily="66" charset="-78"/>
              </a:rPr>
              <a:t>CONCEPTS </a:t>
            </a:r>
            <a:r>
              <a:rPr lang="ar-DZ" sz="4400" b="1" dirty="0" smtClean="0">
                <a:latin typeface="Arabic Typesetting" pitchFamily="66" charset="-78"/>
                <a:cs typeface="Arabic Typesetting" pitchFamily="66" charset="-78"/>
              </a:rPr>
              <a:t>(المفاهيم)</a:t>
            </a:r>
            <a:endParaRPr lang="fr-FR" sz="4400" b="1" dirty="0">
              <a:latin typeface="Arabic Typesetting" pitchFamily="66" charset="-78"/>
              <a:cs typeface="Arabic Typesetting" pitchFamily="66" charset="-78"/>
            </a:endParaRPr>
          </a:p>
        </p:txBody>
      </p:sp>
      <p:sp>
        <p:nvSpPr>
          <p:cNvPr id="10" name="ZoneTexte 9"/>
          <p:cNvSpPr txBox="1"/>
          <p:nvPr/>
        </p:nvSpPr>
        <p:spPr>
          <a:xfrm>
            <a:off x="8358214" y="4214818"/>
            <a:ext cx="184731" cy="369332"/>
          </a:xfrm>
          <a:prstGeom prst="rect">
            <a:avLst/>
          </a:prstGeom>
          <a:noFill/>
        </p:spPr>
        <p:txBody>
          <a:bodyPr wrap="none" rtlCol="0">
            <a:spAutoFit/>
          </a:bodyPr>
          <a:lstStyle/>
          <a:p>
            <a:endParaRPr lang="fr-FR" dirty="0"/>
          </a:p>
        </p:txBody>
      </p:sp>
      <p:sp>
        <p:nvSpPr>
          <p:cNvPr id="14" name="Espace réservé du numéro de diapositive 13"/>
          <p:cNvSpPr>
            <a:spLocks noGrp="1"/>
          </p:cNvSpPr>
          <p:nvPr>
            <p:ph type="sldNum" sz="quarter" idx="12"/>
          </p:nvPr>
        </p:nvSpPr>
        <p:spPr/>
        <p:txBody>
          <a:bodyPr/>
          <a:lstStyle/>
          <a:p>
            <a:fld id="{10B408C1-56E8-4846-B85C-DE4FE9FCDE22}" type="slidenum">
              <a:rPr lang="fr-FR" smtClean="0"/>
              <a:pPr/>
              <a:t>9</a:t>
            </a:fld>
            <a:endParaRPr lang="fr-FR"/>
          </a:p>
        </p:txBody>
      </p:sp>
      <p:sp>
        <p:nvSpPr>
          <p:cNvPr id="8" name="ZoneTexte 7"/>
          <p:cNvSpPr txBox="1"/>
          <p:nvPr/>
        </p:nvSpPr>
        <p:spPr>
          <a:xfrm>
            <a:off x="285720" y="1643050"/>
            <a:ext cx="8572560" cy="3346942"/>
          </a:xfrm>
          <a:prstGeom prst="rect">
            <a:avLst/>
          </a:prstGeom>
          <a:noFill/>
        </p:spPr>
        <p:txBody>
          <a:bodyPr wrap="square" rtlCol="0">
            <a:spAutoFit/>
          </a:bodyPr>
          <a:lstStyle/>
          <a:p>
            <a:pPr algn="just">
              <a:lnSpc>
                <a:spcPct val="150000"/>
              </a:lnSpc>
            </a:pPr>
            <a:endParaRPr lang="fr-FR" sz="2300" dirty="0" smtClean="0">
              <a:latin typeface="Times New Roman"/>
            </a:endParaRPr>
          </a:p>
          <a:p>
            <a:pPr algn="just">
              <a:lnSpc>
                <a:spcPct val="200000"/>
              </a:lnSpc>
            </a:pPr>
            <a:r>
              <a:rPr lang="fr-FR" sz="2300" dirty="0" smtClean="0">
                <a:latin typeface="Times New Roman"/>
              </a:rPr>
              <a:t>La didactique d’une discipline est la science qui étudie, pour un domaine particulier, les phénomènes d’enseignement, les conditions de transmission de la culture propre à une institution et les conditions de l’acquisition des connaissances par un apprenant. </a:t>
            </a:r>
            <a:r>
              <a:rPr lang="fr-FR" b="1" i="1" dirty="0" smtClean="0">
                <a:latin typeface="Times New Roman" pitchFamily="18" charset="0"/>
                <a:cs typeface="Times New Roman" pitchFamily="18" charset="0"/>
              </a:rPr>
              <a:t>(</a:t>
            </a:r>
            <a:r>
              <a:rPr lang="fr-FR" b="1" i="1" dirty="0" err="1" smtClean="0">
                <a:latin typeface="Times New Roman" pitchFamily="18" charset="0"/>
                <a:cs typeface="Times New Roman" pitchFamily="18" charset="0"/>
              </a:rPr>
              <a:t>Johsua</a:t>
            </a:r>
            <a:r>
              <a:rPr lang="fr-FR" b="1" i="1" dirty="0" smtClean="0">
                <a:latin typeface="Times New Roman" pitchFamily="18" charset="0"/>
                <a:cs typeface="Times New Roman" pitchFamily="18" charset="0"/>
              </a:rPr>
              <a:t> et Dupin, 1989)</a:t>
            </a:r>
            <a:endParaRPr lang="fr-FR" i="1" dirty="0" smtClean="0">
              <a:latin typeface="Times New Roman"/>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15332</TotalTime>
  <Words>816</Words>
  <Application>Microsoft Office PowerPoint</Application>
  <PresentationFormat>Affichage à l'écran (4:3)</PresentationFormat>
  <Paragraphs>135</Paragraphs>
  <Slides>17</Slides>
  <Notes>16</Notes>
  <HiddenSlides>0</HiddenSlides>
  <MMClips>0</MMClips>
  <ScaleCrop>false</ScaleCrop>
  <HeadingPairs>
    <vt:vector size="4" baseType="variant">
      <vt:variant>
        <vt:lpstr>Thème</vt:lpstr>
      </vt:variant>
      <vt:variant>
        <vt:i4>1</vt:i4>
      </vt:variant>
      <vt:variant>
        <vt:lpstr>Titres des diapositives</vt:lpstr>
      </vt:variant>
      <vt:variant>
        <vt:i4>17</vt:i4>
      </vt:variant>
    </vt:vector>
  </HeadingPairs>
  <TitlesOfParts>
    <vt:vector size="18" baseType="lpstr">
      <vt:lpstr>Thème Office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pc</dc:creator>
  <cp:lastModifiedBy>pc</cp:lastModifiedBy>
  <cp:revision>52</cp:revision>
  <dcterms:created xsi:type="dcterms:W3CDTF">2023-02-02T21:16:03Z</dcterms:created>
  <dcterms:modified xsi:type="dcterms:W3CDTF">2025-03-16T22:48:34Z</dcterms:modified>
</cp:coreProperties>
</file>