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257" r:id="rId2"/>
    <p:sldId id="327" r:id="rId3"/>
    <p:sldId id="328" r:id="rId4"/>
    <p:sldId id="329" r:id="rId5"/>
    <p:sldId id="330" r:id="rId6"/>
    <p:sldId id="331" r:id="rId7"/>
    <p:sldId id="332" r:id="rId8"/>
    <p:sldId id="334" r:id="rId9"/>
    <p:sldId id="333" r:id="rId10"/>
    <p:sldId id="335" r:id="rId11"/>
    <p:sldId id="336" r:id="rId12"/>
    <p:sldId id="337" r:id="rId13"/>
    <p:sldId id="338" r:id="rId14"/>
    <p:sldId id="339" r:id="rId15"/>
    <p:sldId id="340" r:id="rId16"/>
    <p:sldId id="341" r:id="rId17"/>
    <p:sldId id="34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7672"/>
    <a:srgbClr val="EDE3EA"/>
    <a:srgbClr val="F8EDEC"/>
    <a:srgbClr val="800080"/>
    <a:srgbClr val="DFA8A5"/>
    <a:srgbClr val="DCABA0"/>
    <a:srgbClr val="D6918E"/>
    <a:srgbClr val="EAC5C4"/>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47" autoAdjust="0"/>
    <p:restoredTop sz="83333" autoAdjust="0"/>
  </p:normalViewPr>
  <p:slideViewPr>
    <p:cSldViewPr>
      <p:cViewPr varScale="1">
        <p:scale>
          <a:sx n="60" d="100"/>
          <a:sy n="60" d="100"/>
        </p:scale>
        <p:origin x="-16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03683-290D-4B75-93D5-00EFE819439F}" type="datetimeFigureOut">
              <a:rPr lang="fr-FR" smtClean="0"/>
              <a:pPr/>
              <a:t>16/03/2025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91BF14-2040-4CDD-9CF2-6F833B5B1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991BF14-2040-4CDD-9CF2-6F833B5B184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0FEF55A-2850-4132-BD55-DB84EB99BFE8}"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C3ACEB-CD6E-4828-B40A-83752E6D77EA}"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4A0F08-A025-4CDB-8300-4FC92DA21B9D}"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7AA653-46A7-48D5-ABE1-2C3D5DC21422}"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70E536-14B7-4477-9CC7-D2CC7B08E5B0}" type="datetime1">
              <a:rPr lang="fr-FR" smtClean="0"/>
              <a:pPr/>
              <a:t>16/03/2025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EBCDA2-D732-4D48-8256-AF67F0E02C50}"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9B0615-3ABA-4FBA-B601-17C56B0E5CF6}" type="datetime1">
              <a:rPr lang="fr-FR" smtClean="0"/>
              <a:pPr/>
              <a:t>16/03/2025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1CE62E-AF40-4661-92C8-4E105A5377D5}" type="datetime1">
              <a:rPr lang="fr-FR" smtClean="0"/>
              <a:pPr/>
              <a:t>16/03/2025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6D1AFB-8763-44FF-812D-787AA1704200}" type="datetime1">
              <a:rPr lang="fr-FR" smtClean="0"/>
              <a:pPr/>
              <a:t>16/03/2025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79C1440-0705-48E3-80CA-762C6414E70F}"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F2BEA83-25B7-4FE4-A1A3-87295F7A1E81}" type="datetime1">
              <a:rPr lang="fr-FR" smtClean="0"/>
              <a:pPr/>
              <a:t>16/03/2025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ADBB0-B72C-495A-877B-7548226E0267}" type="datetime1">
              <a:rPr lang="fr-FR" smtClean="0"/>
              <a:pPr/>
              <a:t>16/03/2025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76" y="257174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2"/>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3"/>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142876" y="5110475"/>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a:t>
            </a:r>
            <a:r>
              <a:rPr lang="fr-FR" sz="2400" b="1" smtClean="0">
                <a:latin typeface="Arabic Typesetting" pitchFamily="66" charset="-78"/>
                <a:cs typeface="Arabic Typesetting" pitchFamily="66" charset="-78"/>
              </a:rPr>
              <a:t>: </a:t>
            </a:r>
            <a:r>
              <a:rPr lang="fr-FR" sz="2400" b="1" smtClean="0">
                <a:latin typeface="Arabic Typesetting" pitchFamily="66" charset="-78"/>
                <a:cs typeface="Arabic Typesetting" pitchFamily="66" charset="-78"/>
              </a:rPr>
              <a:t>2024/2025</a:t>
            </a:r>
            <a:endParaRPr lang="fr-FR" sz="2400" b="1" dirty="0">
              <a:latin typeface="Arabic Typesetting" pitchFamily="66" charset="-78"/>
              <a:cs typeface="Arabic Typesetting" pitchFamily="66" charset="-78"/>
            </a:endParaRPr>
          </a:p>
        </p:txBody>
      </p:sp>
      <p:sp>
        <p:nvSpPr>
          <p:cNvPr id="11" name="Espace réservé du numéro de diapositive 10"/>
          <p:cNvSpPr>
            <a:spLocks noGrp="1"/>
          </p:cNvSpPr>
          <p:nvPr>
            <p:ph type="sldNum" sz="quarter" idx="12"/>
          </p:nvPr>
        </p:nvSpPr>
        <p:spPr/>
        <p:txBody>
          <a:bodyPr/>
          <a:lstStyle/>
          <a:p>
            <a:fld id="{10B408C1-56E8-4846-B85C-DE4FE9FCDE22}"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10</a:t>
            </a:fld>
            <a:endParaRPr lang="fr-FR"/>
          </a:p>
        </p:txBody>
      </p:sp>
      <p:sp>
        <p:nvSpPr>
          <p:cNvPr id="8" name="ZoneTexte 7"/>
          <p:cNvSpPr txBox="1"/>
          <p:nvPr/>
        </p:nvSpPr>
        <p:spPr>
          <a:xfrm>
            <a:off x="214282" y="1089614"/>
            <a:ext cx="8643998" cy="4339650"/>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dirty="0" smtClean="0">
                <a:latin typeface="Times New Roman"/>
              </a:rPr>
              <a:t>C’est une activité scientifique (bibliographie, communauté, données, langage), dont l’objet est l’étude de la construction de </a:t>
            </a:r>
            <a:r>
              <a:rPr lang="fr-FR" sz="2300" dirty="0" smtClean="0">
                <a:solidFill>
                  <a:srgbClr val="FF0066"/>
                </a:solidFill>
                <a:latin typeface="Times New Roman"/>
              </a:rPr>
              <a:t>savoirs </a:t>
            </a:r>
            <a:r>
              <a:rPr lang="fr-FR" sz="2300" dirty="0" smtClean="0">
                <a:latin typeface="Times New Roman"/>
              </a:rPr>
              <a:t>identifiés Par des </a:t>
            </a:r>
            <a:r>
              <a:rPr lang="fr-FR" sz="2300" dirty="0" smtClean="0">
                <a:solidFill>
                  <a:srgbClr val="FF0066"/>
                </a:solidFill>
                <a:latin typeface="Times New Roman"/>
              </a:rPr>
              <a:t>apprenants</a:t>
            </a:r>
            <a:r>
              <a:rPr lang="fr-FR" sz="2300" dirty="0" smtClean="0">
                <a:latin typeface="Times New Roman"/>
              </a:rPr>
              <a:t> qui construisent des connaissances placés dans une institution de formation où ils interagissent avec des </a:t>
            </a:r>
            <a:r>
              <a:rPr lang="fr-FR" sz="2300" dirty="0" smtClean="0">
                <a:solidFill>
                  <a:srgbClr val="FF0066"/>
                </a:solidFill>
                <a:latin typeface="Times New Roman"/>
              </a:rPr>
              <a:t>enseignants</a:t>
            </a:r>
            <a:r>
              <a:rPr lang="fr-FR" sz="2300" dirty="0" smtClean="0">
                <a:latin typeface="Times New Roman"/>
              </a:rPr>
              <a:t>, éventuellement par l’intermédiaire de dispositifs informatisés.</a:t>
            </a: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11</a:t>
            </a:fld>
            <a:endParaRPr lang="fr-FR"/>
          </a:p>
        </p:txBody>
      </p:sp>
      <p:sp>
        <p:nvSpPr>
          <p:cNvPr id="8" name="ZoneTexte 7"/>
          <p:cNvSpPr txBox="1"/>
          <p:nvPr/>
        </p:nvSpPr>
        <p:spPr>
          <a:xfrm>
            <a:off x="285720" y="571480"/>
            <a:ext cx="8643998" cy="2054409"/>
          </a:xfrm>
          <a:prstGeom prst="rect">
            <a:avLst/>
          </a:prstGeom>
          <a:noFill/>
        </p:spPr>
        <p:txBody>
          <a:bodyPr wrap="square" rtlCol="0">
            <a:spAutoFit/>
          </a:bodyPr>
          <a:lstStyle/>
          <a:p>
            <a:pPr algn="just">
              <a:lnSpc>
                <a:spcPct val="150000"/>
              </a:lnSpc>
            </a:pPr>
            <a:endParaRPr lang="fr-FR" sz="2300" dirty="0" smtClean="0">
              <a:solidFill>
                <a:schemeClr val="accent4">
                  <a:lumMod val="75000"/>
                </a:schemeClr>
              </a:solidFill>
              <a:latin typeface="Times New Roman"/>
            </a:endParaRPr>
          </a:p>
          <a:p>
            <a:pPr algn="just">
              <a:lnSpc>
                <a:spcPct val="150000"/>
              </a:lnSpc>
            </a:pPr>
            <a:endParaRPr lang="fr-FR" sz="2300" dirty="0" smtClean="0">
              <a:solidFill>
                <a:schemeClr val="accent4">
                  <a:lumMod val="75000"/>
                </a:schemeClr>
              </a:solidFill>
              <a:latin typeface="Times New Roman"/>
            </a:endParaRPr>
          </a:p>
          <a:p>
            <a:pPr algn="ctr"/>
            <a:r>
              <a:rPr lang="fr-FR" sz="2400" b="1" dirty="0" smtClean="0">
                <a:solidFill>
                  <a:schemeClr val="accent4">
                    <a:lumMod val="75000"/>
                  </a:schemeClr>
                </a:solidFill>
                <a:latin typeface="Times New Roman" pitchFamily="18" charset="0"/>
                <a:cs typeface="Times New Roman" pitchFamily="18" charset="0"/>
              </a:rPr>
              <a:t>Le triangle didactique</a:t>
            </a:r>
          </a:p>
          <a:p>
            <a:pPr algn="just">
              <a:lnSpc>
                <a:spcPct val="150000"/>
              </a:lnSpc>
            </a:pPr>
            <a:endParaRPr lang="fr-FR" sz="2300" dirty="0">
              <a:solidFill>
                <a:schemeClr val="accent4">
                  <a:lumMod val="75000"/>
                </a:schemeClr>
              </a:solidFill>
            </a:endParaRPr>
          </a:p>
        </p:txBody>
      </p:sp>
      <p:pic>
        <p:nvPicPr>
          <p:cNvPr id="9" name="image112.jpeg"/>
          <p:cNvPicPr/>
          <p:nvPr/>
        </p:nvPicPr>
        <p:blipFill>
          <a:blip r:embed="rId3" cstate="print"/>
          <a:stretch>
            <a:fillRect/>
          </a:stretch>
        </p:blipFill>
        <p:spPr>
          <a:xfrm>
            <a:off x="1428728" y="2500306"/>
            <a:ext cx="6143668" cy="34290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12</a:t>
            </a:fld>
            <a:endParaRPr lang="fr-FR"/>
          </a:p>
        </p:txBody>
      </p:sp>
      <p:sp>
        <p:nvSpPr>
          <p:cNvPr id="8" name="ZoneTexte 7"/>
          <p:cNvSpPr txBox="1"/>
          <p:nvPr/>
        </p:nvSpPr>
        <p:spPr>
          <a:xfrm>
            <a:off x="214282" y="357166"/>
            <a:ext cx="8643998" cy="6917278"/>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La transposition didactique</a:t>
            </a:r>
          </a:p>
          <a:p>
            <a:pPr algn="just">
              <a:lnSpc>
                <a:spcPct val="150000"/>
              </a:lnSpc>
            </a:pPr>
            <a:r>
              <a:rPr lang="fr-FR" sz="2300" dirty="0" smtClean="0">
                <a:latin typeface="Times New Roman"/>
              </a:rPr>
              <a:t>La transposition didactique est l’activité qui consiste à transformer un objet de savoir savant en un objet de savoir à enseigner.</a:t>
            </a:r>
          </a:p>
          <a:p>
            <a:pPr algn="ctr"/>
            <a:r>
              <a:rPr lang="fr-FR" sz="2400" b="1" dirty="0" smtClean="0">
                <a:solidFill>
                  <a:schemeClr val="accent4">
                    <a:lumMod val="75000"/>
                  </a:schemeClr>
                </a:solidFill>
                <a:latin typeface="Times New Roman" pitchFamily="18" charset="0"/>
                <a:cs typeface="Times New Roman" pitchFamily="18" charset="0"/>
              </a:rPr>
              <a:t>Deux transpositions didactiques</a:t>
            </a:r>
          </a:p>
          <a:p>
            <a:pPr algn="ctr"/>
            <a:endParaRPr lang="fr-FR" sz="2400" b="1" dirty="0" smtClean="0">
              <a:solidFill>
                <a:schemeClr val="accent4">
                  <a:lumMod val="75000"/>
                </a:schemeClr>
              </a:solidFill>
              <a:latin typeface="Times New Roman" pitchFamily="18" charset="0"/>
              <a:cs typeface="Times New Roman" pitchFamily="18" charset="0"/>
            </a:endParaRPr>
          </a:p>
          <a:p>
            <a:pPr algn="ctr"/>
            <a:r>
              <a:rPr lang="fr-FR" sz="2200" dirty="0" smtClean="0">
                <a:latin typeface="Times New Roman" pitchFamily="18" charset="0"/>
                <a:cs typeface="Times New Roman" pitchFamily="18" charset="0"/>
              </a:rPr>
              <a:t>Savoir de l’institution de référence</a:t>
            </a:r>
          </a:p>
          <a:p>
            <a:r>
              <a:rPr lang="fr-FR" sz="2200" dirty="0" smtClean="0">
                <a:latin typeface="Times New Roman" pitchFamily="18" charset="0"/>
                <a:cs typeface="Times New Roman" pitchFamily="18" charset="0"/>
              </a:rPr>
              <a:t> </a:t>
            </a:r>
          </a:p>
          <a:p>
            <a:pPr algn="ct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u="sng" dirty="0" smtClean="0">
                <a:latin typeface="Times New Roman" pitchFamily="18" charset="0"/>
                <a:cs typeface="Times New Roman" pitchFamily="18" charset="0"/>
              </a:rPr>
              <a:t>Savoir à enseigner  </a:t>
            </a:r>
            <a:r>
              <a:rPr lang="fr-FR" sz="2200" dirty="0" smtClean="0">
                <a:latin typeface="Times New Roman" pitchFamily="18" charset="0"/>
                <a:cs typeface="Times New Roman" pitchFamily="18" charset="0"/>
              </a:rPr>
              <a:t>Institution: système éducatif</a:t>
            </a:r>
          </a:p>
          <a:p>
            <a:pPr algn="ctr"/>
            <a:r>
              <a:rPr lang="fr-FR" sz="2200" dirty="0" smtClean="0">
                <a:latin typeface="Times New Roman" pitchFamily="18" charset="0"/>
                <a:cs typeface="Times New Roman" pitchFamily="18" charset="0"/>
              </a:rPr>
              <a:t> </a:t>
            </a:r>
          </a:p>
          <a:p>
            <a:pPr algn="ctr"/>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u="sng" dirty="0" smtClean="0">
                <a:latin typeface="Times New Roman" pitchFamily="18" charset="0"/>
                <a:cs typeface="Times New Roman" pitchFamily="18" charset="0"/>
              </a:rPr>
              <a:t>Savoir enseigné   </a:t>
            </a:r>
            <a:r>
              <a:rPr lang="fr-FR" sz="2200" dirty="0" smtClean="0">
                <a:latin typeface="Times New Roman" pitchFamily="18" charset="0"/>
                <a:cs typeface="Times New Roman" pitchFamily="18" charset="0"/>
              </a:rPr>
              <a:t>Institution: classe</a:t>
            </a:r>
          </a:p>
          <a:p>
            <a:pPr algn="just">
              <a:lnSpc>
                <a:spcPct val="150000"/>
              </a:lnSpc>
            </a:pPr>
            <a:endParaRPr lang="fr-FR" sz="2300" dirty="0" smtClean="0">
              <a:latin typeface="Times New Roman"/>
            </a:endParaRPr>
          </a:p>
          <a:p>
            <a:pPr algn="just">
              <a:lnSpc>
                <a:spcPct val="150000"/>
              </a:lnSpc>
            </a:pPr>
            <a:endParaRPr lang="fr-FR" sz="2300" dirty="0"/>
          </a:p>
        </p:txBody>
      </p:sp>
      <p:sp>
        <p:nvSpPr>
          <p:cNvPr id="9" name="Flèche vers le bas 8"/>
          <p:cNvSpPr/>
          <p:nvPr/>
        </p:nvSpPr>
        <p:spPr>
          <a:xfrm>
            <a:off x="4429124" y="4143380"/>
            <a:ext cx="428628" cy="571504"/>
          </a:xfrm>
          <a:prstGeom prst="downArrow">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1</a:t>
            </a:r>
            <a:endParaRPr lang="fr-FR" b="1" dirty="0">
              <a:solidFill>
                <a:schemeClr val="tx1"/>
              </a:solidFill>
            </a:endParaRPr>
          </a:p>
        </p:txBody>
      </p:sp>
      <p:sp>
        <p:nvSpPr>
          <p:cNvPr id="11" name="Flèche vers le bas 10"/>
          <p:cNvSpPr/>
          <p:nvPr/>
        </p:nvSpPr>
        <p:spPr>
          <a:xfrm>
            <a:off x="4429124" y="5214950"/>
            <a:ext cx="428628" cy="571504"/>
          </a:xfrm>
          <a:prstGeom prst="downArrow">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2</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13</a:t>
            </a:fld>
            <a:endParaRPr lang="fr-FR"/>
          </a:p>
        </p:txBody>
      </p:sp>
      <p:sp>
        <p:nvSpPr>
          <p:cNvPr id="8" name="ZoneTexte 7"/>
          <p:cNvSpPr txBox="1"/>
          <p:nvPr/>
        </p:nvSpPr>
        <p:spPr>
          <a:xfrm>
            <a:off x="214282" y="449579"/>
            <a:ext cx="8643998" cy="6463308"/>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Le savoir savant: </a:t>
            </a:r>
            <a:r>
              <a:rPr lang="fr-FR" sz="2300" dirty="0" smtClean="0">
                <a:latin typeface="Times New Roman"/>
              </a:rPr>
              <a:t>est celui de la communauté scientifique. Ce savoir constitue la référence suprême du savoir à enseigner qui y trouve ses raisons d'être et sa légitimité. </a:t>
            </a:r>
          </a:p>
          <a:p>
            <a:pPr algn="just">
              <a:lnSpc>
                <a:spcPct val="150000"/>
              </a:lnSpc>
            </a:pPr>
            <a:r>
              <a:rPr lang="fr-FR" sz="2300" b="1" dirty="0" smtClean="0">
                <a:latin typeface="Times New Roman"/>
              </a:rPr>
              <a:t>Le savoir à enseigner: </a:t>
            </a:r>
            <a:r>
              <a:rPr lang="fr-FR" sz="2300" dirty="0" smtClean="0">
                <a:latin typeface="Times New Roman"/>
              </a:rPr>
              <a:t>est celui qu'on trouve consigné dans le programme officiel et les documents d'accompagnement officiels. Ce savoir est issu des décisions de la noosphère (inspecteurs, conseillers, intervenants officiels, groupes de pressions politiques, etc.).</a:t>
            </a:r>
          </a:p>
          <a:p>
            <a:pPr algn="just">
              <a:lnSpc>
                <a:spcPct val="150000"/>
              </a:lnSpc>
            </a:pPr>
            <a:r>
              <a:rPr lang="fr-FR" sz="2300" b="1" dirty="0" smtClean="0">
                <a:latin typeface="Times New Roman"/>
              </a:rPr>
              <a:t>Le savoir enseigné: </a:t>
            </a:r>
            <a:r>
              <a:rPr lang="fr-FR" sz="2300" dirty="0" smtClean="0">
                <a:latin typeface="Times New Roman"/>
              </a:rPr>
              <a:t>est, comme son nom l'indique, le savoir enseigné par les professeurs aux apprenants.</a:t>
            </a:r>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14</a:t>
            </a:fld>
            <a:endParaRPr lang="fr-FR"/>
          </a:p>
        </p:txBody>
      </p:sp>
      <p:sp>
        <p:nvSpPr>
          <p:cNvPr id="8" name="ZoneTexte 7"/>
          <p:cNvSpPr txBox="1"/>
          <p:nvPr/>
        </p:nvSpPr>
        <p:spPr>
          <a:xfrm>
            <a:off x="214282" y="1500174"/>
            <a:ext cx="8643998" cy="3393237"/>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Le contrat didactique</a:t>
            </a:r>
          </a:p>
          <a:p>
            <a:pPr algn="just">
              <a:lnSpc>
                <a:spcPct val="150000"/>
              </a:lnSpc>
            </a:pPr>
            <a:r>
              <a:rPr lang="fr-FR" sz="2400" dirty="0" smtClean="0">
                <a:latin typeface="Times New Roman" pitchFamily="18" charset="0"/>
                <a:cs typeface="Times New Roman" pitchFamily="18" charset="0"/>
              </a:rPr>
              <a:t>C’est l’ensemble des comportements de l’enseignant qui sont attendus de l’élève, (l’étudiant, l’apprenant) et l’ensemble des comportements de l’élève qui sont attendus</a:t>
            </a:r>
          </a:p>
          <a:p>
            <a:pPr algn="just">
              <a:lnSpc>
                <a:spcPct val="150000"/>
              </a:lnSpc>
            </a:pPr>
            <a:r>
              <a:rPr lang="fr-FR" sz="2400" dirty="0" smtClean="0">
                <a:latin typeface="Times New Roman" pitchFamily="18" charset="0"/>
                <a:cs typeface="Times New Roman" pitchFamily="18" charset="0"/>
              </a:rPr>
              <a:t>de l’enseignant…</a:t>
            </a:r>
          </a:p>
          <a:p>
            <a:pPr algn="just">
              <a:lnSpc>
                <a:spcPct val="150000"/>
              </a:lnSpc>
            </a:pPr>
            <a:endParaRPr lang="fr-FR"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15</a:t>
            </a:fld>
            <a:endParaRPr lang="fr-FR"/>
          </a:p>
        </p:txBody>
      </p:sp>
      <p:sp>
        <p:nvSpPr>
          <p:cNvPr id="8" name="ZoneTexte 7"/>
          <p:cNvSpPr txBox="1"/>
          <p:nvPr/>
        </p:nvSpPr>
        <p:spPr>
          <a:xfrm>
            <a:off x="0" y="1500174"/>
            <a:ext cx="8929718" cy="4708981"/>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La pédagogie</a:t>
            </a:r>
          </a:p>
          <a:p>
            <a:pPr algn="just">
              <a:lnSpc>
                <a:spcPct val="150000"/>
              </a:lnSpc>
            </a:pPr>
            <a:r>
              <a:rPr lang="fr-FR" sz="2200" dirty="0" smtClean="0">
                <a:latin typeface="Times New Roman" pitchFamily="18" charset="0"/>
                <a:cs typeface="Times New Roman" pitchFamily="18" charset="0"/>
              </a:rPr>
              <a:t>La pédagogie est l’ensemble des principes, des démarches, des méthodes et des techniques visant à faciliter l’acquisition et l’intégration d’une connaissance.</a:t>
            </a:r>
          </a:p>
          <a:p>
            <a:pPr algn="just">
              <a:lnSpc>
                <a:spcPct val="150000"/>
              </a:lnSpc>
            </a:pPr>
            <a:r>
              <a:rPr lang="fr-FR" sz="2200" dirty="0" smtClean="0">
                <a:latin typeface="Times New Roman" pitchFamily="18" charset="0"/>
                <a:cs typeface="Times New Roman" pitchFamily="18" charset="0"/>
              </a:rPr>
              <a:t>La pédagogie ne peut pas être une science mais plutôt un art qui change d’un enseignant à un autre. Elle dépend plus du savoir faire et de l’expérience propres à chaque enseignant que de leurs bagages scientifiques, c'est-à-dire qu’il n’est pas question des connaissances scientifiques à transmettre mais de la meilleure façon de conduire les élèves à apprendre.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16</a:t>
            </a:fld>
            <a:endParaRPr lang="fr-FR"/>
          </a:p>
        </p:txBody>
      </p:sp>
      <p:sp>
        <p:nvSpPr>
          <p:cNvPr id="8" name="ZoneTexte 7"/>
          <p:cNvSpPr txBox="1"/>
          <p:nvPr/>
        </p:nvSpPr>
        <p:spPr>
          <a:xfrm>
            <a:off x="0" y="1500174"/>
            <a:ext cx="8929718" cy="1093376"/>
          </a:xfrm>
          <a:prstGeom prst="rect">
            <a:avLst/>
          </a:prstGeom>
          <a:noFill/>
        </p:spPr>
        <p:txBody>
          <a:bodyPr wrap="square" rtlCol="0">
            <a:spAutoFit/>
          </a:bodyPr>
          <a:lstStyle/>
          <a:p>
            <a:pPr>
              <a:lnSpc>
                <a:spcPct val="150000"/>
              </a:lnSpc>
            </a:pPr>
            <a:r>
              <a:rPr lang="fr-FR" sz="2400" b="1" dirty="0" smtClean="0">
                <a:latin typeface="Times New Roman" pitchFamily="18" charset="0"/>
                <a:cs typeface="Times New Roman" pitchFamily="18" charset="0"/>
              </a:rPr>
              <a:t>Le triangle Pédagogique</a:t>
            </a:r>
          </a:p>
          <a:p>
            <a:pPr>
              <a:lnSpc>
                <a:spcPct val="150000"/>
              </a:lnSpc>
            </a:pPr>
            <a:endParaRPr lang="fr-FR" sz="2200" dirty="0" smtClean="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a:srcRect/>
          <a:stretch>
            <a:fillRect/>
          </a:stretch>
        </p:blipFill>
        <p:spPr bwMode="auto">
          <a:xfrm>
            <a:off x="1571604" y="2047874"/>
            <a:ext cx="6072230" cy="42386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17</a:t>
            </a:fld>
            <a:endParaRPr lang="fr-FR"/>
          </a:p>
        </p:txBody>
      </p:sp>
      <p:sp>
        <p:nvSpPr>
          <p:cNvPr id="8" name="ZoneTexte 7"/>
          <p:cNvSpPr txBox="1"/>
          <p:nvPr/>
        </p:nvSpPr>
        <p:spPr>
          <a:xfrm>
            <a:off x="0" y="1500174"/>
            <a:ext cx="8929718" cy="334995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Différence entre didactique et pédagogie :</a:t>
            </a:r>
          </a:p>
          <a:p>
            <a:pPr algn="just">
              <a:lnSpc>
                <a:spcPct val="150000"/>
              </a:lnSpc>
            </a:pPr>
            <a:r>
              <a:rPr lang="fr-FR" sz="2400" dirty="0" smtClean="0">
                <a:latin typeface="Times New Roman" pitchFamily="18" charset="0"/>
                <a:cs typeface="Times New Roman" pitchFamily="18" charset="0"/>
              </a:rPr>
              <a:t>La didactique est une réflexion sur la transmission des savoirs, alors que la pédagogie est orientée vers les pratiques d’élèves en classe. Elle s’intéresse aussi aux modes de relations entre les individus, à l’environnement et aux conditions de travail dans le processus d’apprentissage.</a:t>
            </a:r>
            <a:endParaRPr lang="fr-FR"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214314" y="2024922"/>
            <a:ext cx="8572528" cy="3493980"/>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Un professionnel réalise en autonomie des actes intellectuels</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non routiniers qui engagent sa responsabilité. Le professionnel est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autonome non seulement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en tant qu’il peut autoréguler son action, mais</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également en tant qu’il peut</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guider son propre apprentissage par une</a:t>
            </a:r>
            <a:r>
              <a:rPr lang="ar-DZ" sz="2300"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analyse de ses pratiques et des résultats de celle –ci</a:t>
            </a:r>
            <a:r>
              <a:rPr lang="ar-DZ" sz="2300" dirty="0" smtClean="0">
                <a:latin typeface="Times New Roman" pitchFamily="18" charset="0"/>
                <a:cs typeface="Times New Roman" pitchFamily="18" charset="0"/>
              </a:rPr>
              <a:t>.</a:t>
            </a:r>
            <a:r>
              <a:rPr lang="fr-FR" sz="2300" dirty="0" smtClean="0">
                <a:latin typeface="Times New Roman"/>
              </a:rPr>
              <a:t> </a:t>
            </a:r>
            <a:r>
              <a:rPr lang="en-US" sz="2300" dirty="0" smtClean="0">
                <a:latin typeface="Times New Roman"/>
              </a:rPr>
              <a:t>Il </a:t>
            </a:r>
            <a:r>
              <a:rPr lang="fr-FR" sz="2300" dirty="0" smtClean="0">
                <a:latin typeface="Times New Roman"/>
              </a:rPr>
              <a:t>ne se fie pas seulement à des connaissances de base pourtant éprouvées ; </a:t>
            </a:r>
            <a:endParaRPr lang="fr-FR" sz="2300" dirty="0" smtClean="0">
              <a:latin typeface="Times New Roman" pitchFamily="18" charset="0"/>
              <a:cs typeface="Times New Roman" pitchFamily="18" charset="0"/>
            </a:endParaRPr>
          </a:p>
        </p:txBody>
      </p:sp>
      <p:sp>
        <p:nvSpPr>
          <p:cNvPr id="9" name="ZoneTexte 8"/>
          <p:cNvSpPr txBox="1"/>
          <p:nvPr/>
        </p:nvSpPr>
        <p:spPr>
          <a:xfrm>
            <a:off x="357158" y="1696840"/>
            <a:ext cx="8786842" cy="461665"/>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I- 5 Les valeurs professionnelles </a:t>
            </a:r>
            <a:r>
              <a:rPr lang="ar-DZ" sz="2400" b="1" dirty="0" smtClean="0">
                <a:latin typeface="Times New Roman" pitchFamily="18" charset="0"/>
                <a:cs typeface="Times New Roman" pitchFamily="18" charset="0"/>
              </a:rPr>
              <a:t>القیم المھنیة</a:t>
            </a:r>
            <a:endParaRPr lang="fr-FR" sz="2400"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357158" y="1857364"/>
            <a:ext cx="8429684" cy="2408873"/>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a:rPr>
              <a:t>il les met régulièrement à jour, essaie de nouvelles approches afin d’améliorer l’efficacité de sa pratique. Un professionnel est un analyste de situations dans leur singularité et un décideur réflexif. » </a:t>
            </a:r>
            <a:r>
              <a:rPr lang="fr-FR" sz="2300" b="1" dirty="0" smtClean="0">
                <a:latin typeface="Times New Roman"/>
              </a:rPr>
              <a:t>(</a:t>
            </a:r>
            <a:r>
              <a:rPr lang="fr-FR" sz="2300" b="1" dirty="0" err="1" smtClean="0">
                <a:latin typeface="Times New Roman"/>
              </a:rPr>
              <a:t>Paquay</a:t>
            </a:r>
            <a:r>
              <a:rPr lang="fr-FR" sz="2300" b="1" dirty="0" smtClean="0">
                <a:latin typeface="Times New Roman"/>
              </a:rPr>
              <a:t> et Wagner, 1996</a:t>
            </a:r>
            <a:r>
              <a:rPr lang="fr-FR" sz="2300" b="1" i="1" dirty="0" smtClean="0">
                <a:latin typeface="Times New Roman"/>
              </a:rPr>
              <a:t>)</a:t>
            </a:r>
            <a:endParaRPr lang="fr-FR" sz="2300" b="1" dirty="0" smtClean="0">
              <a:latin typeface="Times New Roman" pitchFamily="18" charset="0"/>
              <a:cs typeface="Times New Roman" pitchFamily="18" charset="0"/>
            </a:endParaRPr>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1" name="ZoneTexte 10"/>
          <p:cNvSpPr txBox="1"/>
          <p:nvPr/>
        </p:nvSpPr>
        <p:spPr>
          <a:xfrm>
            <a:off x="0" y="1285860"/>
            <a:ext cx="9144000" cy="5294501"/>
          </a:xfrm>
          <a:prstGeom prst="roundRect">
            <a:avLst>
              <a:gd name="adj" fmla="val 15136"/>
            </a:avLst>
          </a:prstGeom>
          <a:noFill/>
        </p:spPr>
        <p:txBody>
          <a:bodyPr wrap="square" rtlCol="0">
            <a:spAutoFit/>
          </a:bodyPr>
          <a:lstStyle/>
          <a:p>
            <a:pPr algn="just">
              <a:lnSpc>
                <a:spcPct val="150000"/>
              </a:lnSpc>
            </a:pPr>
            <a:r>
              <a:rPr lang="fr-FR" sz="2300" dirty="0" smtClean="0">
                <a:latin typeface="Times New Roman"/>
              </a:rPr>
              <a:t>Les valeurs professionnelles : Elles s’imposent comme des évidences. L’université se doit donc de promouvoir les principales valeurs professionnelles à savoir :</a:t>
            </a:r>
          </a:p>
          <a:p>
            <a:pPr algn="just">
              <a:lnSpc>
                <a:spcPct val="150000"/>
              </a:lnSpc>
              <a:buFont typeface="Wingdings" pitchFamily="2" charset="2"/>
              <a:buChar char="ü"/>
            </a:pPr>
            <a:r>
              <a:rPr lang="fr-FR" sz="2300" dirty="0" smtClean="0">
                <a:latin typeface="Times New Roman"/>
              </a:rPr>
              <a:t> La compétence </a:t>
            </a:r>
            <a:r>
              <a:rPr lang="ar-DZ" sz="2300" dirty="0" smtClean="0">
                <a:latin typeface="Times New Roman"/>
              </a:rPr>
              <a:t>الكفاءة -</a:t>
            </a: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L’intégrité scientifique </a:t>
            </a:r>
            <a:r>
              <a:rPr lang="ar-DZ" sz="2300" dirty="0" smtClean="0">
                <a:latin typeface="Times New Roman"/>
              </a:rPr>
              <a:t>الأمانة العلمية - </a:t>
            </a:r>
            <a:r>
              <a:rPr lang="fr-FR" sz="2300" dirty="0" smtClean="0">
                <a:latin typeface="Times New Roman"/>
              </a:rPr>
              <a:t>               </a:t>
            </a:r>
            <a:endParaRPr lang="ar-DZ" sz="2300" dirty="0" smtClean="0">
              <a:latin typeface="Times New Roman"/>
            </a:endParaRP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La propriété intellectuelle  </a:t>
            </a:r>
            <a:r>
              <a:rPr lang="ar-DZ" sz="2300" dirty="0" smtClean="0">
                <a:latin typeface="Times New Roman"/>
              </a:rPr>
              <a:t>الملكية الفكرية -</a:t>
            </a:r>
            <a:r>
              <a:rPr lang="fr-FR" sz="2300" dirty="0" smtClean="0">
                <a:latin typeface="Times New Roman"/>
              </a:rPr>
              <a:t>         </a:t>
            </a:r>
            <a:endParaRPr lang="ar-DZ" sz="2300" dirty="0" smtClean="0">
              <a:latin typeface="Times New Roman"/>
            </a:endParaRPr>
          </a:p>
          <a:p>
            <a:pPr algn="just">
              <a:lnSpc>
                <a:spcPct val="150000"/>
              </a:lnSpc>
              <a:buFont typeface="Wingdings" pitchFamily="2" charset="2"/>
              <a:buChar char="ü"/>
            </a:pPr>
            <a:r>
              <a:rPr lang="ar-DZ" sz="2300" dirty="0" smtClean="0">
                <a:latin typeface="Times New Roman"/>
              </a:rPr>
              <a:t> </a:t>
            </a:r>
            <a:r>
              <a:rPr lang="fr-FR" sz="2300" dirty="0" smtClean="0">
                <a:latin typeface="Times New Roman"/>
              </a:rPr>
              <a:t>La probité </a:t>
            </a:r>
            <a:r>
              <a:rPr lang="ar-DZ" sz="2300" dirty="0" smtClean="0">
                <a:latin typeface="Times New Roman"/>
              </a:rPr>
              <a:t>النزاهة -</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continuité </a:t>
            </a:r>
            <a:r>
              <a:rPr lang="ar-DZ" sz="2300" dirty="0" smtClean="0">
                <a:latin typeface="Times New Roman"/>
              </a:rPr>
              <a:t>الاستمرارية -</a:t>
            </a:r>
          </a:p>
          <a:p>
            <a:pPr algn="just">
              <a:lnSpc>
                <a:spcPct val="150000"/>
              </a:lnSpc>
            </a:pPr>
            <a:endParaRPr lang="ar-DZ" sz="2300" dirty="0" smtClean="0">
              <a:latin typeface="Times New Roman"/>
            </a:endParaRPr>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5</a:t>
            </a:fld>
            <a:endParaRPr lang="fr-FR"/>
          </a:p>
        </p:txBody>
      </p:sp>
      <p:sp>
        <p:nvSpPr>
          <p:cNvPr id="8" name="ZoneTexte 7"/>
          <p:cNvSpPr txBox="1"/>
          <p:nvPr/>
        </p:nvSpPr>
        <p:spPr>
          <a:xfrm>
            <a:off x="285720" y="1285860"/>
            <a:ext cx="7715304" cy="4870564"/>
          </a:xfrm>
          <a:prstGeom prst="rect">
            <a:avLst/>
          </a:prstGeom>
          <a:noFill/>
        </p:spPr>
        <p:txBody>
          <a:bodyPr wrap="square" rtlCol="0">
            <a:spAutoFit/>
          </a:bodyPr>
          <a:lstStyle/>
          <a:p>
            <a:pPr algn="just">
              <a:lnSpc>
                <a:spcPct val="150000"/>
              </a:lnSpc>
              <a:buFont typeface="Wingdings" pitchFamily="2" charset="2"/>
              <a:buChar char="ü"/>
            </a:pP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transparence</a:t>
            </a:r>
            <a:r>
              <a:rPr lang="ar-DZ" sz="2300" dirty="0" smtClean="0">
                <a:latin typeface="Times New Roman"/>
              </a:rPr>
              <a:t>الشفافية - </a:t>
            </a:r>
            <a:r>
              <a:rPr lang="fr-FR" sz="2300" dirty="0" smtClean="0">
                <a:latin typeface="Times New Roman"/>
              </a:rPr>
              <a:t>                    </a:t>
            </a:r>
          </a:p>
          <a:p>
            <a:pPr algn="just">
              <a:lnSpc>
                <a:spcPct val="150000"/>
              </a:lnSpc>
              <a:buFont typeface="Wingdings" pitchFamily="2" charset="2"/>
              <a:buChar char="ü"/>
            </a:pPr>
            <a:r>
              <a:rPr lang="fr-FR" sz="2300" dirty="0" smtClean="0">
                <a:latin typeface="Times New Roman"/>
              </a:rPr>
              <a:t>La diligence    </a:t>
            </a:r>
            <a:r>
              <a:rPr lang="ar-DZ" sz="2300" dirty="0" smtClean="0">
                <a:latin typeface="Times New Roman"/>
              </a:rPr>
              <a:t>الاجتهاد</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conformité    </a:t>
            </a:r>
            <a:r>
              <a:rPr lang="ar-DZ" sz="2300" dirty="0" smtClean="0">
                <a:latin typeface="Times New Roman"/>
              </a:rPr>
              <a:t>الامتثال</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L’équilibre     </a:t>
            </a:r>
            <a:r>
              <a:rPr lang="ar-DZ" sz="2300" dirty="0" smtClean="0">
                <a:latin typeface="Times New Roman"/>
              </a:rPr>
              <a:t>التوازن</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La confidentialité    </a:t>
            </a:r>
            <a:r>
              <a:rPr lang="ar-DZ" sz="2300" dirty="0" smtClean="0">
                <a:latin typeface="Times New Roman"/>
              </a:rPr>
              <a:t>السرية</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L’efficience   </a:t>
            </a:r>
            <a:r>
              <a:rPr lang="ar-DZ" sz="2300" dirty="0" smtClean="0">
                <a:latin typeface="Times New Roman"/>
              </a:rPr>
              <a:t>الكفاءة</a:t>
            </a:r>
            <a:endParaRPr lang="fr-FR" sz="2300" dirty="0" smtClean="0">
              <a:latin typeface="Times New Roman"/>
            </a:endParaRPr>
          </a:p>
          <a:p>
            <a:pPr algn="just">
              <a:lnSpc>
                <a:spcPct val="150000"/>
              </a:lnSpc>
              <a:buFont typeface="Wingdings" pitchFamily="2" charset="2"/>
              <a:buChar char="ü"/>
            </a:pPr>
            <a:r>
              <a:rPr lang="fr-FR" sz="2300" dirty="0" smtClean="0">
                <a:latin typeface="Times New Roman"/>
              </a:rPr>
              <a:t>Le service exclusif    </a:t>
            </a:r>
            <a:r>
              <a:rPr lang="ar-DZ" sz="2300" dirty="0" smtClean="0">
                <a:latin typeface="Times New Roman"/>
              </a:rPr>
              <a:t>الخدمة </a:t>
            </a:r>
            <a:r>
              <a:rPr lang="ar-DZ" sz="2300" dirty="0" err="1" smtClean="0">
                <a:latin typeface="Times New Roman"/>
              </a:rPr>
              <a:t>الحصرية</a:t>
            </a:r>
            <a:r>
              <a:rPr lang="fr-FR" sz="2300" dirty="0" smtClean="0">
                <a:latin typeface="Times New Roman"/>
              </a:rPr>
              <a:t>   </a:t>
            </a: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6</a:t>
            </a:fld>
            <a:endParaRPr lang="fr-FR"/>
          </a:p>
        </p:txBody>
      </p:sp>
      <p:sp>
        <p:nvSpPr>
          <p:cNvPr id="9" name="ZoneTexte 8"/>
          <p:cNvSpPr txBox="1"/>
          <p:nvPr/>
        </p:nvSpPr>
        <p:spPr>
          <a:xfrm>
            <a:off x="285720" y="1285860"/>
            <a:ext cx="8858280" cy="5955476"/>
          </a:xfrm>
          <a:prstGeom prst="rect">
            <a:avLst/>
          </a:prstGeom>
          <a:noFill/>
        </p:spPr>
        <p:txBody>
          <a:bodyPr wrap="square" rtlCol="0">
            <a:spAutoFit/>
          </a:bodyPr>
          <a:lstStyle/>
          <a:p>
            <a:pPr algn="just">
              <a:lnSpc>
                <a:spcPct val="150000"/>
              </a:lnSpc>
              <a:buFont typeface="Wingdings" pitchFamily="2" charset="2"/>
              <a:buChar char="ü"/>
            </a:pPr>
            <a:endParaRPr lang="fr-FR" sz="2300" dirty="0" smtClean="0">
              <a:latin typeface="Times New Roman"/>
            </a:endParaRPr>
          </a:p>
          <a:p>
            <a:pPr algn="just">
              <a:lnSpc>
                <a:spcPct val="150000"/>
              </a:lnSpc>
            </a:pPr>
            <a:r>
              <a:rPr lang="fr-FR" sz="2400" b="1" dirty="0" smtClean="0">
                <a:latin typeface="Times New Roman" pitchFamily="18" charset="0"/>
                <a:cs typeface="Times New Roman" pitchFamily="18" charset="0"/>
              </a:rPr>
              <a:t>I-6 Savoir </a:t>
            </a:r>
          </a:p>
          <a:p>
            <a:pPr algn="just">
              <a:lnSpc>
                <a:spcPct val="150000"/>
              </a:lnSpc>
            </a:pPr>
            <a:r>
              <a:rPr lang="fr-FR" sz="2300" b="1" i="1" dirty="0" smtClean="0">
                <a:solidFill>
                  <a:schemeClr val="accent6">
                    <a:lumMod val="50000"/>
                  </a:schemeClr>
                </a:solidFill>
                <a:latin typeface="Times New Roman"/>
              </a:rPr>
              <a:t>        « </a:t>
            </a:r>
            <a:r>
              <a:rPr lang="fr-FR" sz="2400" b="1" i="1" dirty="0" smtClean="0">
                <a:solidFill>
                  <a:schemeClr val="accent6">
                    <a:lumMod val="50000"/>
                  </a:schemeClr>
                </a:solidFill>
                <a:latin typeface="Times New Roman"/>
              </a:rPr>
              <a:t>Ensemble de connaissances plus ou moins systématisées »</a:t>
            </a:r>
            <a:r>
              <a:rPr lang="fr-FR" sz="2300" b="1" i="1" dirty="0" smtClean="0">
                <a:solidFill>
                  <a:schemeClr val="accent6">
                    <a:lumMod val="50000"/>
                  </a:schemeClr>
                </a:solidFill>
                <a:latin typeface="Times New Roman"/>
              </a:rPr>
              <a:t>            </a:t>
            </a:r>
          </a:p>
          <a:p>
            <a:pPr algn="just">
              <a:lnSpc>
                <a:spcPct val="150000"/>
              </a:lnSpc>
            </a:pPr>
            <a:r>
              <a:rPr lang="fr-FR" sz="2300" dirty="0" smtClean="0"/>
              <a:t>•	</a:t>
            </a:r>
            <a:r>
              <a:rPr lang="fr-FR" sz="2300" dirty="0" smtClean="0">
                <a:latin typeface="Times New Roman" pitchFamily="18" charset="0"/>
                <a:cs typeface="Times New Roman" pitchFamily="18" charset="0"/>
              </a:rPr>
              <a:t>Ils peuvent être appris, enseignés, utilisés.</a:t>
            </a:r>
          </a:p>
          <a:p>
            <a:pPr algn="just">
              <a:lnSpc>
                <a:spcPct val="150000"/>
              </a:lnSpc>
            </a:pPr>
            <a:r>
              <a:rPr lang="fr-FR" sz="2300" dirty="0" smtClean="0">
                <a:latin typeface="Times New Roman" pitchFamily="18" charset="0"/>
                <a:cs typeface="Times New Roman" pitchFamily="18" charset="0"/>
              </a:rPr>
              <a:t>•	Ils ne peuvent être connus sans avoir été appris.</a:t>
            </a:r>
          </a:p>
          <a:p>
            <a:pPr algn="just">
              <a:lnSpc>
                <a:spcPct val="150000"/>
              </a:lnSpc>
            </a:pPr>
            <a:r>
              <a:rPr lang="fr-FR" sz="2300" dirty="0" smtClean="0">
                <a:latin typeface="Times New Roman" pitchFamily="18" charset="0"/>
                <a:cs typeface="Times New Roman" pitchFamily="18" charset="0"/>
              </a:rPr>
              <a:t>•	Pour exister, ils doivent être produits.</a:t>
            </a: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latin typeface="Times New Roman" pitchFamily="18" charset="0"/>
              <a:cs typeface="Times New Roman" pitchFamily="18" charset="0"/>
            </a:endParaRPr>
          </a:p>
          <a:p>
            <a:pPr algn="just">
              <a:lnSpc>
                <a:spcPct val="150000"/>
              </a:lnSpc>
            </a:pPr>
            <a:endParaRPr lang="fr-FR" sz="2300" dirty="0" smtClean="0"/>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7</a:t>
            </a:fld>
            <a:endParaRPr lang="fr-FR"/>
          </a:p>
        </p:txBody>
      </p:sp>
      <p:sp>
        <p:nvSpPr>
          <p:cNvPr id="8" name="ZoneTexte 7"/>
          <p:cNvSpPr txBox="1"/>
          <p:nvPr/>
        </p:nvSpPr>
        <p:spPr>
          <a:xfrm>
            <a:off x="285720" y="1285860"/>
            <a:ext cx="9358378" cy="6163226"/>
          </a:xfrm>
          <a:prstGeom prst="rect">
            <a:avLst/>
          </a:prstGeom>
          <a:noFill/>
        </p:spPr>
        <p:txBody>
          <a:bodyPr wrap="square" rtlCol="0">
            <a:spAutoFit/>
          </a:bodyPr>
          <a:lstStyle/>
          <a:p>
            <a:pPr algn="just">
              <a:lnSpc>
                <a:spcPct val="150000"/>
              </a:lnSpc>
            </a:pPr>
            <a:r>
              <a:rPr lang="fr-FR" sz="2400" b="1" dirty="0" smtClean="0">
                <a:latin typeface="Times New Roman" pitchFamily="18" charset="0"/>
                <a:cs typeface="Times New Roman" pitchFamily="18" charset="0"/>
              </a:rPr>
              <a:t>Catégories de savoirs: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savoirs institutionnalisés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scientifiques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professionnels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à enseigner</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enseignés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communs</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savoirs sociaux </a:t>
            </a:r>
          </a:p>
          <a:p>
            <a:pPr lvl="1" algn="just">
              <a:lnSpc>
                <a:spcPct val="150000"/>
              </a:lnSpc>
              <a:buFont typeface="Wingdings" pitchFamily="2" charset="2"/>
              <a:buChar char="ü"/>
            </a:pPr>
            <a:r>
              <a:rPr lang="fr-FR" sz="2400" dirty="0" smtClean="0">
                <a:latin typeface="Times New Roman" pitchFamily="18" charset="0"/>
                <a:cs typeface="Times New Roman" pitchFamily="18" charset="0"/>
              </a:rPr>
              <a:t> savoir-faire</a:t>
            </a:r>
          </a:p>
          <a:p>
            <a:pPr algn="just">
              <a:lnSpc>
                <a:spcPct val="150000"/>
              </a:lnSpc>
            </a:pPr>
            <a:endParaRPr lang="fr-FR" sz="2400" b="1" dirty="0" smtClean="0">
              <a:latin typeface="Times New Roman" pitchFamily="18" charset="0"/>
              <a:cs typeface="Times New Roman" pitchFamily="18" charset="0"/>
            </a:endParaRPr>
          </a:p>
          <a:p>
            <a:pPr algn="just">
              <a:lnSpc>
                <a:spcPct val="150000"/>
              </a:lnSpc>
            </a:pPr>
            <a:endParaRPr lang="fr-FR" sz="2300" dirty="0" smtClean="0">
              <a:latin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8</a:t>
            </a:fld>
            <a:endParaRPr lang="fr-FR"/>
          </a:p>
        </p:txBody>
      </p:sp>
      <p:sp>
        <p:nvSpPr>
          <p:cNvPr id="8" name="ZoneTexte 7"/>
          <p:cNvSpPr txBox="1"/>
          <p:nvPr/>
        </p:nvSpPr>
        <p:spPr>
          <a:xfrm>
            <a:off x="214282" y="357166"/>
            <a:ext cx="8643998" cy="5401479"/>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150000"/>
              </a:lnSpc>
            </a:pPr>
            <a:endParaRPr lang="fr-FR" sz="2300" dirty="0" smtClean="0">
              <a:latin typeface="Times New Roman"/>
            </a:endParaRPr>
          </a:p>
          <a:p>
            <a:pPr algn="just">
              <a:lnSpc>
                <a:spcPct val="150000"/>
              </a:lnSpc>
            </a:pPr>
            <a:r>
              <a:rPr lang="fr-FR" sz="2300" b="1" dirty="0" smtClean="0">
                <a:latin typeface="Times New Roman"/>
              </a:rPr>
              <a:t>I-7- Didactique</a:t>
            </a:r>
          </a:p>
          <a:p>
            <a:pPr algn="just">
              <a:lnSpc>
                <a:spcPct val="150000"/>
              </a:lnSpc>
            </a:pPr>
            <a:endParaRPr lang="fr-FR" sz="2300" b="1" dirty="0" smtClean="0">
              <a:latin typeface="Times New Roman"/>
            </a:endParaRPr>
          </a:p>
          <a:p>
            <a:pPr algn="just">
              <a:lnSpc>
                <a:spcPct val="150000"/>
              </a:lnSpc>
            </a:pPr>
            <a:r>
              <a:rPr lang="fr-FR" sz="2300" dirty="0" smtClean="0">
                <a:latin typeface="Times New Roman"/>
              </a:rPr>
              <a:t> Didactique vient du grec </a:t>
            </a:r>
            <a:r>
              <a:rPr lang="fr-FR" sz="2300" b="1" dirty="0" smtClean="0">
                <a:latin typeface="Times New Roman"/>
              </a:rPr>
              <a:t>"</a:t>
            </a:r>
            <a:r>
              <a:rPr lang="fr-FR" sz="2300" b="1" dirty="0" err="1" smtClean="0">
                <a:latin typeface="Times New Roman"/>
              </a:rPr>
              <a:t>didaktikos</a:t>
            </a:r>
            <a:r>
              <a:rPr lang="fr-FR" sz="2300" b="1" dirty="0" smtClean="0">
                <a:latin typeface="Times New Roman"/>
              </a:rPr>
              <a:t>"</a:t>
            </a:r>
            <a:r>
              <a:rPr lang="fr-FR" sz="2300" dirty="0" smtClean="0">
                <a:latin typeface="Times New Roman"/>
              </a:rPr>
              <a:t>= doué pour l’enseignement, dérivé du verbe "</a:t>
            </a:r>
            <a:r>
              <a:rPr lang="fr-FR" sz="2300" b="1" dirty="0" err="1" smtClean="0">
                <a:latin typeface="Times New Roman"/>
              </a:rPr>
              <a:t>didàshein</a:t>
            </a:r>
            <a:r>
              <a:rPr lang="fr-FR" sz="2300" b="1" dirty="0" smtClean="0">
                <a:latin typeface="Times New Roman"/>
              </a:rPr>
              <a:t>"</a:t>
            </a:r>
            <a:r>
              <a:rPr lang="fr-FR" sz="2300" dirty="0" smtClean="0">
                <a:latin typeface="Times New Roman"/>
              </a:rPr>
              <a:t> qui veut dire "instruire" et "enseigner". </a:t>
            </a:r>
          </a:p>
          <a:p>
            <a:pPr algn="just">
              <a:lnSpc>
                <a:spcPct val="150000"/>
              </a:lnSpc>
            </a:pPr>
            <a:endParaRPr lang="fr-FR" sz="2300" dirty="0" smtClean="0">
              <a:latin typeface="Times New Roman"/>
            </a:endParaRPr>
          </a:p>
          <a:p>
            <a:pPr algn="just">
              <a:lnSpc>
                <a:spcPct val="150000"/>
              </a:lnSpc>
            </a:pPr>
            <a:r>
              <a:rPr lang="fr-FR" sz="2300" dirty="0" smtClean="0">
                <a:latin typeface="Times New Roman"/>
              </a:rPr>
              <a:t>C’est l’activité qui consiste à transformer un objet de savoir savant en un objet de savoir à enseigner.</a:t>
            </a:r>
          </a:p>
          <a:p>
            <a:pPr algn="just">
              <a:lnSpc>
                <a:spcPct val="150000"/>
              </a:lnSpc>
            </a:pPr>
            <a:endParaRPr lang="fr-FR" sz="23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071570" y="285728"/>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CONCEPTS </a:t>
            </a:r>
            <a:r>
              <a:rPr lang="ar-DZ" sz="4400" b="1" dirty="0" smtClean="0">
                <a:latin typeface="Arabic Typesetting" pitchFamily="66" charset="-78"/>
                <a:cs typeface="Arabic Typesetting" pitchFamily="66" charset="-78"/>
              </a:rPr>
              <a:t>(المفاهيم)</a:t>
            </a:r>
            <a:endParaRPr lang="fr-FR" sz="4400" b="1" dirty="0">
              <a:latin typeface="Arabic Typesetting" pitchFamily="66" charset="-78"/>
              <a:cs typeface="Arabic Typesetting" pitchFamily="66" charset="-78"/>
            </a:endParaRPr>
          </a:p>
        </p:txBody>
      </p:sp>
      <p:sp>
        <p:nvSpPr>
          <p:cNvPr id="10" name="ZoneTexte 9"/>
          <p:cNvSpPr txBox="1"/>
          <p:nvPr/>
        </p:nvSpPr>
        <p:spPr>
          <a:xfrm>
            <a:off x="8358214" y="4214818"/>
            <a:ext cx="184731" cy="369332"/>
          </a:xfrm>
          <a:prstGeom prst="rect">
            <a:avLst/>
          </a:prstGeom>
          <a:noFill/>
        </p:spPr>
        <p:txBody>
          <a:bodyPr wrap="none" rtlCol="0">
            <a:spAutoFit/>
          </a:bodyPr>
          <a:lstStyle/>
          <a:p>
            <a:endParaRPr lang="fr-FR" dirty="0"/>
          </a:p>
        </p:txBody>
      </p:sp>
      <p:sp>
        <p:nvSpPr>
          <p:cNvPr id="14" name="Espace réservé du numéro de diapositive 13"/>
          <p:cNvSpPr>
            <a:spLocks noGrp="1"/>
          </p:cNvSpPr>
          <p:nvPr>
            <p:ph type="sldNum" sz="quarter" idx="12"/>
          </p:nvPr>
        </p:nvSpPr>
        <p:spPr/>
        <p:txBody>
          <a:bodyPr/>
          <a:lstStyle/>
          <a:p>
            <a:fld id="{10B408C1-56E8-4846-B85C-DE4FE9FCDE22}" type="slidenum">
              <a:rPr lang="fr-FR" smtClean="0"/>
              <a:pPr/>
              <a:t>9</a:t>
            </a:fld>
            <a:endParaRPr lang="fr-FR"/>
          </a:p>
        </p:txBody>
      </p:sp>
      <p:sp>
        <p:nvSpPr>
          <p:cNvPr id="8" name="ZoneTexte 7"/>
          <p:cNvSpPr txBox="1"/>
          <p:nvPr/>
        </p:nvSpPr>
        <p:spPr>
          <a:xfrm>
            <a:off x="285720" y="1643050"/>
            <a:ext cx="8572560" cy="3346942"/>
          </a:xfrm>
          <a:prstGeom prst="rect">
            <a:avLst/>
          </a:prstGeom>
          <a:noFill/>
        </p:spPr>
        <p:txBody>
          <a:bodyPr wrap="square" rtlCol="0">
            <a:spAutoFit/>
          </a:bodyPr>
          <a:lstStyle/>
          <a:p>
            <a:pPr algn="just">
              <a:lnSpc>
                <a:spcPct val="150000"/>
              </a:lnSpc>
            </a:pPr>
            <a:endParaRPr lang="fr-FR" sz="2300" dirty="0" smtClean="0">
              <a:latin typeface="Times New Roman"/>
            </a:endParaRPr>
          </a:p>
          <a:p>
            <a:pPr algn="just">
              <a:lnSpc>
                <a:spcPct val="200000"/>
              </a:lnSpc>
            </a:pPr>
            <a:r>
              <a:rPr lang="fr-FR" sz="2300" dirty="0" smtClean="0">
                <a:latin typeface="Times New Roman"/>
              </a:rPr>
              <a:t>La didactique d’une discipline est la science qui étudie, pour un domaine particulier, les phénomènes d’enseignement, les conditions de transmission de la culture propre à une institution et les conditions de l’acquisition des connaissances par un apprenant. </a:t>
            </a:r>
            <a:r>
              <a:rPr lang="fr-FR" b="1" i="1" dirty="0" smtClean="0">
                <a:latin typeface="Times New Roman" pitchFamily="18" charset="0"/>
                <a:cs typeface="Times New Roman" pitchFamily="18" charset="0"/>
              </a:rPr>
              <a:t>(</a:t>
            </a:r>
            <a:r>
              <a:rPr lang="fr-FR" b="1" i="1" dirty="0" err="1" smtClean="0">
                <a:latin typeface="Times New Roman" pitchFamily="18" charset="0"/>
                <a:cs typeface="Times New Roman" pitchFamily="18" charset="0"/>
              </a:rPr>
              <a:t>Johsua</a:t>
            </a:r>
            <a:r>
              <a:rPr lang="fr-FR" b="1" i="1" dirty="0" smtClean="0">
                <a:latin typeface="Times New Roman" pitchFamily="18" charset="0"/>
                <a:cs typeface="Times New Roman" pitchFamily="18" charset="0"/>
              </a:rPr>
              <a:t> et Dupin, 1989)</a:t>
            </a:r>
            <a:endParaRPr lang="fr-FR" i="1" dirty="0" smtClean="0">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15332</TotalTime>
  <Words>816</Words>
  <Application>Microsoft Office PowerPoint</Application>
  <PresentationFormat>Affichage à l'écran (4:3)</PresentationFormat>
  <Paragraphs>135</Paragraphs>
  <Slides>17</Slides>
  <Notes>16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52</cp:revision>
  <dcterms:created xsi:type="dcterms:W3CDTF">2023-02-02T21:16:03Z</dcterms:created>
  <dcterms:modified xsi:type="dcterms:W3CDTF">2025-03-16T22:48:34Z</dcterms:modified>
</cp:coreProperties>
</file>