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0.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Default Extension="jpeg" ContentType="image/jpe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28" r:id="rId1"/>
  </p:sldMasterIdLst>
  <p:notesMasterIdLst>
    <p:notesMasterId r:id="rId23"/>
  </p:notesMasterIdLst>
  <p:sldIdLst>
    <p:sldId id="257" r:id="rId2"/>
    <p:sldId id="301" r:id="rId3"/>
    <p:sldId id="300" r:id="rId4"/>
    <p:sldId id="302" r:id="rId5"/>
    <p:sldId id="303" r:id="rId6"/>
    <p:sldId id="304" r:id="rId7"/>
    <p:sldId id="305" r:id="rId8"/>
    <p:sldId id="306" r:id="rId9"/>
    <p:sldId id="307" r:id="rId10"/>
    <p:sldId id="308" r:id="rId11"/>
    <p:sldId id="309" r:id="rId12"/>
    <p:sldId id="310" r:id="rId13"/>
    <p:sldId id="311" r:id="rId14"/>
    <p:sldId id="312" r:id="rId15"/>
    <p:sldId id="314" r:id="rId16"/>
    <p:sldId id="315" r:id="rId17"/>
    <p:sldId id="317" r:id="rId18"/>
    <p:sldId id="318" r:id="rId19"/>
    <p:sldId id="316" r:id="rId20"/>
    <p:sldId id="319" r:id="rId21"/>
    <p:sldId id="320" r:id="rId22"/>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D9FF"/>
    <a:srgbClr val="FFFBFF"/>
    <a:srgbClr val="FFDDFF"/>
    <a:srgbClr val="FF0066"/>
    <a:srgbClr val="F8EDEC"/>
    <a:srgbClr val="DFA8A5"/>
    <a:srgbClr val="DCABA0"/>
    <a:srgbClr val="D6918E"/>
    <a:srgbClr val="CC7672"/>
    <a:srgbClr val="EAC5C4"/>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62" autoAdjust="0"/>
    <p:restoredTop sz="89068" autoAdjust="0"/>
  </p:normalViewPr>
  <p:slideViewPr>
    <p:cSldViewPr>
      <p:cViewPr varScale="1">
        <p:scale>
          <a:sx n="65" d="100"/>
          <a:sy n="65" d="100"/>
        </p:scale>
        <p:origin x="-1530"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9005D87-4F6F-49FB-AB25-D4BB2ABD5F21}" type="datetimeFigureOut">
              <a:rPr lang="fr-FR" smtClean="0"/>
              <a:pPr/>
              <a:t>17/03/2025</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5E67927-260A-400F-BCC0-409729059993}" type="slidenum">
              <a:rPr lang="fr-FR" smtClean="0"/>
              <a:pPr/>
              <a:t>‹N°›</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05E67927-260A-400F-BCC0-409729059993}" type="slidenum">
              <a:rPr lang="fr-FR" smtClean="0"/>
              <a:pPr/>
              <a:t>2</a:t>
            </a:fld>
            <a:endParaRPr lang="fr-F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05E67927-260A-400F-BCC0-409729059993}" type="slidenum">
              <a:rPr lang="fr-FR" smtClean="0"/>
              <a:pPr/>
              <a:t>11</a:t>
            </a:fld>
            <a:endParaRPr lang="fr-F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05E67927-260A-400F-BCC0-409729059993}" type="slidenum">
              <a:rPr lang="fr-FR" smtClean="0"/>
              <a:pPr/>
              <a:t>12</a:t>
            </a:fld>
            <a:endParaRPr lang="fr-F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05E67927-260A-400F-BCC0-409729059993}" type="slidenum">
              <a:rPr lang="fr-FR" smtClean="0"/>
              <a:pPr/>
              <a:t>13</a:t>
            </a:fld>
            <a:endParaRPr lang="fr-F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05E67927-260A-400F-BCC0-409729059993}" type="slidenum">
              <a:rPr lang="fr-FR" smtClean="0"/>
              <a:pPr/>
              <a:t>14</a:t>
            </a:fld>
            <a:endParaRPr lang="fr-F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05E67927-260A-400F-BCC0-409729059993}" type="slidenum">
              <a:rPr lang="fr-FR" smtClean="0"/>
              <a:pPr/>
              <a:t>15</a:t>
            </a:fld>
            <a:endParaRPr lang="fr-F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05E67927-260A-400F-BCC0-409729059993}" type="slidenum">
              <a:rPr lang="fr-FR" smtClean="0"/>
              <a:pPr/>
              <a:t>16</a:t>
            </a:fld>
            <a:endParaRPr lang="fr-F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05E67927-260A-400F-BCC0-409729059993}" type="slidenum">
              <a:rPr lang="fr-FR" smtClean="0"/>
              <a:pPr/>
              <a:t>17</a:t>
            </a:fld>
            <a:endParaRPr lang="fr-F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05E67927-260A-400F-BCC0-409729059993}" type="slidenum">
              <a:rPr lang="fr-FR" smtClean="0"/>
              <a:pPr/>
              <a:t>18</a:t>
            </a:fld>
            <a:endParaRPr lang="fr-F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05E67927-260A-400F-BCC0-409729059993}" type="slidenum">
              <a:rPr lang="fr-FR" smtClean="0"/>
              <a:pPr/>
              <a:t>19</a:t>
            </a:fld>
            <a:endParaRPr lang="fr-F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05E67927-260A-400F-BCC0-409729059993}" type="slidenum">
              <a:rPr lang="fr-FR" smtClean="0"/>
              <a:pPr/>
              <a:t>20</a:t>
            </a:fld>
            <a:endParaRPr lang="fr-F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05E67927-260A-400F-BCC0-409729059993}" type="slidenum">
              <a:rPr lang="fr-FR" smtClean="0"/>
              <a:pPr/>
              <a:t>3</a:t>
            </a:fld>
            <a:endParaRPr lang="fr-F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05E67927-260A-400F-BCC0-409729059993}" type="slidenum">
              <a:rPr lang="fr-FR" smtClean="0"/>
              <a:pPr/>
              <a:t>21</a:t>
            </a:fld>
            <a:endParaRPr lang="fr-F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05E67927-260A-400F-BCC0-409729059993}" type="slidenum">
              <a:rPr lang="fr-FR" smtClean="0"/>
              <a:pPr/>
              <a:t>4</a:t>
            </a:fld>
            <a:endParaRPr lang="fr-F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05E67927-260A-400F-BCC0-409729059993}" type="slidenum">
              <a:rPr lang="fr-FR" smtClean="0"/>
              <a:pPr/>
              <a:t>5</a:t>
            </a:fld>
            <a:endParaRPr lang="fr-F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05E67927-260A-400F-BCC0-409729059993}" type="slidenum">
              <a:rPr lang="fr-FR" smtClean="0"/>
              <a:pPr/>
              <a:t>6</a:t>
            </a:fld>
            <a:endParaRPr lang="fr-F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05E67927-260A-400F-BCC0-409729059993}" type="slidenum">
              <a:rPr lang="fr-FR" smtClean="0"/>
              <a:pPr/>
              <a:t>7</a:t>
            </a:fld>
            <a:endParaRPr lang="fr-F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05E67927-260A-400F-BCC0-409729059993}" type="slidenum">
              <a:rPr lang="fr-FR" smtClean="0"/>
              <a:pPr/>
              <a:t>8</a:t>
            </a:fld>
            <a:endParaRPr lang="fr-F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05E67927-260A-400F-BCC0-409729059993}" type="slidenum">
              <a:rPr lang="fr-FR" smtClean="0"/>
              <a:pPr/>
              <a:t>9</a:t>
            </a:fld>
            <a:endParaRPr lang="fr-F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05E67927-260A-400F-BCC0-409729059993}" type="slidenum">
              <a:rPr lang="fr-FR" smtClean="0"/>
              <a:pPr/>
              <a:t>10</a:t>
            </a:fld>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5E817806-3741-4D4A-A47F-026632C6CFA9}" type="datetimeFigureOut">
              <a:rPr lang="fr-FR" smtClean="0"/>
              <a:pPr/>
              <a:t>17/03/2025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0B408C1-56E8-4846-B85C-DE4FE9FCDE22}"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5E817806-3741-4D4A-A47F-026632C6CFA9}" type="datetimeFigureOut">
              <a:rPr lang="fr-FR" smtClean="0"/>
              <a:pPr/>
              <a:t>17/03/2025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0B408C1-56E8-4846-B85C-DE4FE9FCDE22}"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5E817806-3741-4D4A-A47F-026632C6CFA9}" type="datetimeFigureOut">
              <a:rPr lang="fr-FR" smtClean="0"/>
              <a:pPr/>
              <a:t>17/03/2025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0B408C1-56E8-4846-B85C-DE4FE9FCDE22}"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5E817806-3741-4D4A-A47F-026632C6CFA9}" type="datetimeFigureOut">
              <a:rPr lang="fr-FR" smtClean="0"/>
              <a:pPr/>
              <a:t>17/03/2025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0B408C1-56E8-4846-B85C-DE4FE9FCDE22}"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5E817806-3741-4D4A-A47F-026632C6CFA9}" type="datetimeFigureOut">
              <a:rPr lang="fr-FR" smtClean="0"/>
              <a:pPr/>
              <a:t>17/03/2025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0B408C1-56E8-4846-B85C-DE4FE9FCDE22}"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5E817806-3741-4D4A-A47F-026632C6CFA9}" type="datetimeFigureOut">
              <a:rPr lang="fr-FR" smtClean="0"/>
              <a:pPr/>
              <a:t>17/03/2025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10B408C1-56E8-4846-B85C-DE4FE9FCDE22}"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5E817806-3741-4D4A-A47F-026632C6CFA9}" type="datetimeFigureOut">
              <a:rPr lang="fr-FR" smtClean="0"/>
              <a:pPr/>
              <a:t>17/03/2025</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10B408C1-56E8-4846-B85C-DE4FE9FCDE22}"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5E817806-3741-4D4A-A47F-026632C6CFA9}" type="datetimeFigureOut">
              <a:rPr lang="fr-FR" smtClean="0"/>
              <a:pPr/>
              <a:t>17/03/2025</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10B408C1-56E8-4846-B85C-DE4FE9FCDE22}"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5E817806-3741-4D4A-A47F-026632C6CFA9}" type="datetimeFigureOut">
              <a:rPr lang="fr-FR" smtClean="0"/>
              <a:pPr/>
              <a:t>17/03/2025</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10B408C1-56E8-4846-B85C-DE4FE9FCDE22}"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5E817806-3741-4D4A-A47F-026632C6CFA9}" type="datetimeFigureOut">
              <a:rPr lang="fr-FR" smtClean="0"/>
              <a:pPr/>
              <a:t>17/03/2025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10B408C1-56E8-4846-B85C-DE4FE9FCDE22}"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5E817806-3741-4D4A-A47F-026632C6CFA9}" type="datetimeFigureOut">
              <a:rPr lang="fr-FR" smtClean="0"/>
              <a:pPr/>
              <a:t>17/03/2025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10B408C1-56E8-4846-B85C-DE4FE9FCDE22}"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E817806-3741-4D4A-A47F-026632C6CFA9}" type="datetimeFigureOut">
              <a:rPr lang="fr-FR" smtClean="0"/>
              <a:pPr/>
              <a:t>17/03/2025</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0B408C1-56E8-4846-B85C-DE4FE9FCDE22}"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829" r:id="rId1"/>
    <p:sldLayoutId id="2147483830" r:id="rId2"/>
    <p:sldLayoutId id="2147483831" r:id="rId3"/>
    <p:sldLayoutId id="2147483832" r:id="rId4"/>
    <p:sldLayoutId id="2147483833" r:id="rId5"/>
    <p:sldLayoutId id="2147483834" r:id="rId6"/>
    <p:sldLayoutId id="2147483835" r:id="rId7"/>
    <p:sldLayoutId id="2147483836" r:id="rId8"/>
    <p:sldLayoutId id="2147483837" r:id="rId9"/>
    <p:sldLayoutId id="2147483838" r:id="rId10"/>
    <p:sldLayoutId id="214748383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p:cNvPicPr>
            <a:picLocks noChangeAspect="1" noChangeArrowheads="1"/>
          </p:cNvPicPr>
          <p:nvPr/>
        </p:nvPicPr>
        <p:blipFill>
          <a:blip r:embed="rId2"/>
          <a:srcRect/>
          <a:stretch>
            <a:fillRect/>
          </a:stretch>
        </p:blipFill>
        <p:spPr bwMode="auto">
          <a:xfrm>
            <a:off x="214282" y="3929066"/>
            <a:ext cx="3214678" cy="2568255"/>
          </a:xfrm>
          <a:prstGeom prst="roundRect">
            <a:avLst/>
          </a:prstGeom>
          <a:noFill/>
          <a:ln w="9525">
            <a:noFill/>
            <a:miter lim="800000"/>
            <a:headEnd/>
            <a:tailEnd/>
          </a:ln>
          <a:effectLst/>
        </p:spPr>
      </p:pic>
      <p:sp>
        <p:nvSpPr>
          <p:cNvPr id="6" name="ZoneTexte 5"/>
          <p:cNvSpPr txBox="1"/>
          <p:nvPr/>
        </p:nvSpPr>
        <p:spPr>
          <a:xfrm>
            <a:off x="1214414" y="2214554"/>
            <a:ext cx="7429552" cy="1532334"/>
          </a:xfrm>
          <a:prstGeom prst="roundRect">
            <a:avLst/>
          </a:prstGeom>
          <a:solidFill>
            <a:srgbClr val="DCABA0"/>
          </a:solidFill>
        </p:spPr>
        <p:style>
          <a:lnRef idx="0">
            <a:scrgbClr r="0" g="0" b="0"/>
          </a:lnRef>
          <a:fillRef idx="1003">
            <a:schemeClr val="lt1"/>
          </a:fillRef>
          <a:effectRef idx="0">
            <a:scrgbClr r="0" g="0" b="0"/>
          </a:effectRef>
          <a:fontRef idx="major"/>
        </p:style>
        <p:txBody>
          <a:bodyPr wrap="square" rtlCol="0">
            <a:spAutoFit/>
          </a:bodyPr>
          <a:lstStyle/>
          <a:p>
            <a:pPr algn="ctr"/>
            <a:r>
              <a:rPr lang="fr-FR" sz="4200" b="1" dirty="0" smtClean="0">
                <a:latin typeface="Arabic Typesetting" pitchFamily="66" charset="-78"/>
                <a:cs typeface="Arabic Typesetting" pitchFamily="66" charset="-78"/>
              </a:rPr>
              <a:t>L’ÉTHIQUE ET LA DÉONTOLOGIE </a:t>
            </a:r>
          </a:p>
          <a:p>
            <a:pPr algn="ctr"/>
            <a:r>
              <a:rPr lang="fr-FR" sz="4200" b="1" dirty="0" smtClean="0">
                <a:latin typeface="Arabic Typesetting" pitchFamily="66" charset="-78"/>
                <a:cs typeface="Arabic Typesetting" pitchFamily="66" charset="-78"/>
              </a:rPr>
              <a:t>UNIVERSITAIRES</a:t>
            </a:r>
            <a:endParaRPr lang="fr-FR" sz="4200" b="1" dirty="0">
              <a:latin typeface="Arabic Typesetting" pitchFamily="66" charset="-78"/>
              <a:cs typeface="Arabic Typesetting" pitchFamily="66" charset="-78"/>
            </a:endParaRPr>
          </a:p>
        </p:txBody>
      </p:sp>
      <p:pic>
        <p:nvPicPr>
          <p:cNvPr id="38915" name="Picture 3"/>
          <p:cNvPicPr>
            <a:picLocks noChangeAspect="1" noChangeArrowheads="1"/>
          </p:cNvPicPr>
          <p:nvPr/>
        </p:nvPicPr>
        <p:blipFill>
          <a:blip r:embed="rId3"/>
          <a:srcRect/>
          <a:stretch>
            <a:fillRect/>
          </a:stretch>
        </p:blipFill>
        <p:spPr bwMode="auto">
          <a:xfrm>
            <a:off x="7643834" y="0"/>
            <a:ext cx="1500166" cy="1323975"/>
          </a:xfrm>
          <a:prstGeom prst="rect">
            <a:avLst/>
          </a:prstGeom>
          <a:noFill/>
          <a:ln w="9525">
            <a:noFill/>
            <a:miter lim="800000"/>
            <a:headEnd/>
            <a:tailEnd/>
          </a:ln>
          <a:effectLst/>
        </p:spPr>
      </p:pic>
      <p:pic>
        <p:nvPicPr>
          <p:cNvPr id="38919" name="Picture 7"/>
          <p:cNvPicPr>
            <a:picLocks noChangeAspect="1" noChangeArrowheads="1"/>
          </p:cNvPicPr>
          <p:nvPr/>
        </p:nvPicPr>
        <p:blipFill>
          <a:blip r:embed="rId4"/>
          <a:srcRect/>
          <a:stretch>
            <a:fillRect/>
          </a:stretch>
        </p:blipFill>
        <p:spPr bwMode="auto">
          <a:xfrm>
            <a:off x="0" y="1"/>
            <a:ext cx="1571604" cy="1357297"/>
          </a:xfrm>
          <a:prstGeom prst="rect">
            <a:avLst/>
          </a:prstGeom>
          <a:noFill/>
          <a:ln w="9525">
            <a:noFill/>
            <a:miter lim="800000"/>
            <a:headEnd/>
            <a:tailEnd/>
          </a:ln>
          <a:effectLst/>
        </p:spPr>
      </p:pic>
      <p:sp>
        <p:nvSpPr>
          <p:cNvPr id="13" name="ZoneTexte 12"/>
          <p:cNvSpPr txBox="1"/>
          <p:nvPr/>
        </p:nvSpPr>
        <p:spPr>
          <a:xfrm>
            <a:off x="6643702" y="5000636"/>
            <a:ext cx="2928958" cy="461665"/>
          </a:xfrm>
          <a:prstGeom prst="rect">
            <a:avLst/>
          </a:prstGeom>
          <a:noFill/>
        </p:spPr>
        <p:txBody>
          <a:bodyPr wrap="square" rtlCol="0">
            <a:spAutoFit/>
          </a:bodyPr>
          <a:lstStyle/>
          <a:p>
            <a:r>
              <a:rPr lang="fr-FR" sz="2400" b="1" dirty="0" smtClean="0">
                <a:latin typeface="Arabic Typesetting" pitchFamily="66" charset="-78"/>
                <a:cs typeface="Arabic Typesetting" pitchFamily="66" charset="-78"/>
              </a:rPr>
              <a:t>Dr. CHOHRA </a:t>
            </a:r>
            <a:r>
              <a:rPr lang="fr-FR" sz="2400" b="1" dirty="0" err="1" smtClean="0">
                <a:latin typeface="Arabic Typesetting" pitchFamily="66" charset="-78"/>
                <a:cs typeface="Arabic Typesetting" pitchFamily="66" charset="-78"/>
              </a:rPr>
              <a:t>Djawhara</a:t>
            </a:r>
            <a:endParaRPr lang="fr-FR" sz="2400" b="1" dirty="0">
              <a:latin typeface="Arabic Typesetting" pitchFamily="66" charset="-78"/>
              <a:cs typeface="Arabic Typesetting" pitchFamily="66" charset="-78"/>
            </a:endParaRPr>
          </a:p>
        </p:txBody>
      </p:sp>
      <p:sp>
        <p:nvSpPr>
          <p:cNvPr id="14" name="ZoneTexte 13"/>
          <p:cNvSpPr txBox="1"/>
          <p:nvPr/>
        </p:nvSpPr>
        <p:spPr>
          <a:xfrm>
            <a:off x="-785850" y="71414"/>
            <a:ext cx="10429948" cy="1785104"/>
          </a:xfrm>
          <a:prstGeom prst="rect">
            <a:avLst/>
          </a:prstGeom>
          <a:noFill/>
        </p:spPr>
        <p:txBody>
          <a:bodyPr wrap="square" rtlCol="0">
            <a:spAutoFit/>
          </a:bodyPr>
          <a:lstStyle/>
          <a:p>
            <a:pPr algn="ctr"/>
            <a:r>
              <a:rPr lang="fr-FR" b="1" dirty="0" smtClean="0">
                <a:latin typeface="Arabic Typesetting" pitchFamily="66" charset="-78"/>
                <a:cs typeface="Arabic Typesetting" pitchFamily="66" charset="-78"/>
              </a:rPr>
              <a:t>République </a:t>
            </a:r>
            <a:r>
              <a:rPr lang="fr-FR" sz="2000" b="1" dirty="0" smtClean="0">
                <a:latin typeface="Arabic Typesetting" pitchFamily="66" charset="-78"/>
                <a:cs typeface="Arabic Typesetting" pitchFamily="66" charset="-78"/>
              </a:rPr>
              <a:t>Algérienne</a:t>
            </a:r>
            <a:r>
              <a:rPr lang="fr-FR" b="1" dirty="0" smtClean="0">
                <a:latin typeface="Arabic Typesetting" pitchFamily="66" charset="-78"/>
                <a:cs typeface="Arabic Typesetting" pitchFamily="66" charset="-78"/>
              </a:rPr>
              <a:t> Démocratique et Populaire </a:t>
            </a:r>
          </a:p>
          <a:p>
            <a:pPr algn="ctr"/>
            <a:r>
              <a:rPr lang="fr-FR" b="1" dirty="0" smtClean="0">
                <a:latin typeface="Arabic Typesetting" pitchFamily="66" charset="-78"/>
                <a:cs typeface="Arabic Typesetting" pitchFamily="66" charset="-78"/>
              </a:rPr>
              <a:t>Ministère de l'Enseignement Supérieure et de la Recherche Scientifique</a:t>
            </a:r>
          </a:p>
          <a:p>
            <a:pPr algn="ctr"/>
            <a:r>
              <a:rPr lang="fr-FR" b="1" dirty="0">
                <a:latin typeface="Arabic Typesetting" pitchFamily="66" charset="-78"/>
                <a:cs typeface="Arabic Typesetting" pitchFamily="66" charset="-78"/>
              </a:rPr>
              <a:t>U</a:t>
            </a:r>
            <a:r>
              <a:rPr lang="fr-FR" b="1" dirty="0" smtClean="0">
                <a:latin typeface="Arabic Typesetting" pitchFamily="66" charset="-78"/>
                <a:cs typeface="Arabic Typesetting" pitchFamily="66" charset="-78"/>
              </a:rPr>
              <a:t>niversité </a:t>
            </a:r>
            <a:r>
              <a:rPr lang="fr-FR" b="1" dirty="0" err="1" smtClean="0">
                <a:latin typeface="Arabic Typesetting" pitchFamily="66" charset="-78"/>
                <a:cs typeface="Arabic Typesetting" pitchFamily="66" charset="-78"/>
              </a:rPr>
              <a:t>Badji</a:t>
            </a:r>
            <a:r>
              <a:rPr lang="fr-FR" b="1" dirty="0" smtClean="0">
                <a:latin typeface="Arabic Typesetting" pitchFamily="66" charset="-78"/>
                <a:cs typeface="Arabic Typesetting" pitchFamily="66" charset="-78"/>
              </a:rPr>
              <a:t> </a:t>
            </a:r>
            <a:r>
              <a:rPr lang="fr-FR" b="1" dirty="0" err="1" smtClean="0">
                <a:latin typeface="Arabic Typesetting" pitchFamily="66" charset="-78"/>
                <a:cs typeface="Arabic Typesetting" pitchFamily="66" charset="-78"/>
              </a:rPr>
              <a:t>Mohtar</a:t>
            </a:r>
            <a:r>
              <a:rPr lang="fr-FR" b="1" dirty="0" smtClean="0">
                <a:latin typeface="Arabic Typesetting" pitchFamily="66" charset="-78"/>
                <a:cs typeface="Arabic Typesetting" pitchFamily="66" charset="-78"/>
              </a:rPr>
              <a:t> Annaba</a:t>
            </a:r>
          </a:p>
          <a:p>
            <a:pPr algn="ctr"/>
            <a:r>
              <a:rPr lang="fr-FR" b="1" dirty="0" smtClean="0">
                <a:latin typeface="Arabic Typesetting" pitchFamily="66" charset="-78"/>
                <a:cs typeface="Arabic Typesetting" pitchFamily="66" charset="-78"/>
              </a:rPr>
              <a:t>Faculté des Sciences </a:t>
            </a:r>
          </a:p>
          <a:p>
            <a:pPr algn="ctr"/>
            <a:r>
              <a:rPr lang="fr-FR" b="1" dirty="0" smtClean="0">
                <a:latin typeface="Arabic Typesetting" pitchFamily="66" charset="-78"/>
                <a:cs typeface="Arabic Typesetting" pitchFamily="66" charset="-78"/>
              </a:rPr>
              <a:t>Département de Chimie </a:t>
            </a:r>
          </a:p>
          <a:p>
            <a:pPr algn="ctr"/>
            <a:endParaRPr lang="fr-FR" b="1" dirty="0" smtClean="0">
              <a:latin typeface="Arabic Typesetting" pitchFamily="66" charset="-78"/>
              <a:cs typeface="Arabic Typesetting" pitchFamily="66" charset="-78"/>
            </a:endParaRPr>
          </a:p>
        </p:txBody>
      </p:sp>
      <p:sp>
        <p:nvSpPr>
          <p:cNvPr id="15" name="ZoneTexte 14"/>
          <p:cNvSpPr txBox="1"/>
          <p:nvPr/>
        </p:nvSpPr>
        <p:spPr>
          <a:xfrm>
            <a:off x="6215074" y="5500702"/>
            <a:ext cx="4214810" cy="461665"/>
          </a:xfrm>
          <a:prstGeom prst="rect">
            <a:avLst/>
          </a:prstGeom>
          <a:noFill/>
        </p:spPr>
        <p:txBody>
          <a:bodyPr wrap="square" rtlCol="0">
            <a:spAutoFit/>
          </a:bodyPr>
          <a:lstStyle/>
          <a:p>
            <a:r>
              <a:rPr lang="fr-FR" sz="2400" b="1" dirty="0" smtClean="0">
                <a:latin typeface="Arabic Typesetting" pitchFamily="66" charset="-78"/>
                <a:cs typeface="Arabic Typesetting" pitchFamily="66" charset="-78"/>
              </a:rPr>
              <a:t>Année universitaire</a:t>
            </a:r>
            <a:r>
              <a:rPr lang="fr-FR" sz="2400" b="1" smtClean="0">
                <a:latin typeface="Arabic Typesetting" pitchFamily="66" charset="-78"/>
                <a:cs typeface="Arabic Typesetting" pitchFamily="66" charset="-78"/>
              </a:rPr>
              <a:t>: </a:t>
            </a:r>
            <a:r>
              <a:rPr lang="fr-FR" sz="2400" b="1" smtClean="0">
                <a:latin typeface="Arabic Typesetting" pitchFamily="66" charset="-78"/>
                <a:cs typeface="Arabic Typesetting" pitchFamily="66" charset="-78"/>
              </a:rPr>
              <a:t>2024/2025</a:t>
            </a:r>
            <a:endParaRPr lang="fr-FR" sz="2400" b="1" dirty="0">
              <a:latin typeface="Arabic Typesetting" pitchFamily="66" charset="-78"/>
              <a:cs typeface="Arabic Typesetting" pitchFamily="66" charset="-78"/>
            </a:endParaRPr>
          </a:p>
        </p:txBody>
      </p:sp>
      <p:sp>
        <p:nvSpPr>
          <p:cNvPr id="5" name="Forme libre 4"/>
          <p:cNvSpPr/>
          <p:nvPr/>
        </p:nvSpPr>
        <p:spPr>
          <a:xfrm>
            <a:off x="0" y="6072158"/>
            <a:ext cx="9215374" cy="785842"/>
          </a:xfrm>
          <a:custGeom>
            <a:avLst/>
            <a:gdLst>
              <a:gd name="connsiteX0" fmla="*/ 0 w 9144000"/>
              <a:gd name="connsiteY0" fmla="*/ 0 h 571480"/>
              <a:gd name="connsiteX1" fmla="*/ 9144000 w 9144000"/>
              <a:gd name="connsiteY1" fmla="*/ 0 h 571480"/>
              <a:gd name="connsiteX2" fmla="*/ 9144000 w 9144000"/>
              <a:gd name="connsiteY2" fmla="*/ 571480 h 571480"/>
              <a:gd name="connsiteX3" fmla="*/ 0 w 9144000"/>
              <a:gd name="connsiteY3" fmla="*/ 571480 h 571480"/>
              <a:gd name="connsiteX4" fmla="*/ 0 w 9144000"/>
              <a:gd name="connsiteY4" fmla="*/ 0 h 571480"/>
              <a:gd name="connsiteX0" fmla="*/ 0 w 9144000"/>
              <a:gd name="connsiteY0" fmla="*/ 285776 h 857256"/>
              <a:gd name="connsiteX1" fmla="*/ 8858216 w 9144000"/>
              <a:gd name="connsiteY1" fmla="*/ 0 h 857256"/>
              <a:gd name="connsiteX2" fmla="*/ 9144000 w 9144000"/>
              <a:gd name="connsiteY2" fmla="*/ 857256 h 857256"/>
              <a:gd name="connsiteX3" fmla="*/ 0 w 9144000"/>
              <a:gd name="connsiteY3" fmla="*/ 857256 h 857256"/>
              <a:gd name="connsiteX4" fmla="*/ 0 w 9144000"/>
              <a:gd name="connsiteY4" fmla="*/ 285776 h 857256"/>
              <a:gd name="connsiteX0" fmla="*/ 0 w 9144000"/>
              <a:gd name="connsiteY0" fmla="*/ 285776 h 857256"/>
              <a:gd name="connsiteX1" fmla="*/ 8858216 w 9144000"/>
              <a:gd name="connsiteY1" fmla="*/ 0 h 857256"/>
              <a:gd name="connsiteX2" fmla="*/ 9144000 w 9144000"/>
              <a:gd name="connsiteY2" fmla="*/ 857256 h 857256"/>
              <a:gd name="connsiteX3" fmla="*/ 0 w 9144000"/>
              <a:gd name="connsiteY3" fmla="*/ 857256 h 857256"/>
              <a:gd name="connsiteX4" fmla="*/ 0 w 9144000"/>
              <a:gd name="connsiteY4" fmla="*/ 285776 h 857256"/>
              <a:gd name="connsiteX0" fmla="*/ 0 w 9162434"/>
              <a:gd name="connsiteY0" fmla="*/ 285776 h 857256"/>
              <a:gd name="connsiteX1" fmla="*/ 8858216 w 9162434"/>
              <a:gd name="connsiteY1" fmla="*/ 0 h 857256"/>
              <a:gd name="connsiteX2" fmla="*/ 9162434 w 9162434"/>
              <a:gd name="connsiteY2" fmla="*/ 6161 h 857256"/>
              <a:gd name="connsiteX3" fmla="*/ 9144000 w 9162434"/>
              <a:gd name="connsiteY3" fmla="*/ 857256 h 857256"/>
              <a:gd name="connsiteX4" fmla="*/ 0 w 9162434"/>
              <a:gd name="connsiteY4" fmla="*/ 857256 h 857256"/>
              <a:gd name="connsiteX5" fmla="*/ 0 w 9162434"/>
              <a:gd name="connsiteY5" fmla="*/ 285776 h 857256"/>
              <a:gd name="connsiteX0" fmla="*/ 0 w 9162434"/>
              <a:gd name="connsiteY0" fmla="*/ 500066 h 857256"/>
              <a:gd name="connsiteX1" fmla="*/ 8858216 w 9162434"/>
              <a:gd name="connsiteY1" fmla="*/ 0 h 857256"/>
              <a:gd name="connsiteX2" fmla="*/ 9162434 w 9162434"/>
              <a:gd name="connsiteY2" fmla="*/ 6161 h 857256"/>
              <a:gd name="connsiteX3" fmla="*/ 9144000 w 9162434"/>
              <a:gd name="connsiteY3" fmla="*/ 857256 h 857256"/>
              <a:gd name="connsiteX4" fmla="*/ 0 w 9162434"/>
              <a:gd name="connsiteY4" fmla="*/ 857256 h 857256"/>
              <a:gd name="connsiteX5" fmla="*/ 0 w 9162434"/>
              <a:gd name="connsiteY5" fmla="*/ 500066 h 857256"/>
              <a:gd name="connsiteX0" fmla="*/ 0 w 9162434"/>
              <a:gd name="connsiteY0" fmla="*/ 71414 h 857256"/>
              <a:gd name="connsiteX1" fmla="*/ 8858216 w 9162434"/>
              <a:gd name="connsiteY1" fmla="*/ 0 h 857256"/>
              <a:gd name="connsiteX2" fmla="*/ 9162434 w 9162434"/>
              <a:gd name="connsiteY2" fmla="*/ 6161 h 857256"/>
              <a:gd name="connsiteX3" fmla="*/ 9144000 w 9162434"/>
              <a:gd name="connsiteY3" fmla="*/ 857256 h 857256"/>
              <a:gd name="connsiteX4" fmla="*/ 0 w 9162434"/>
              <a:gd name="connsiteY4" fmla="*/ 857256 h 857256"/>
              <a:gd name="connsiteX5" fmla="*/ 0 w 9162434"/>
              <a:gd name="connsiteY5" fmla="*/ 71414 h 857256"/>
              <a:gd name="connsiteX0" fmla="*/ 0 w 9162434"/>
              <a:gd name="connsiteY0" fmla="*/ 71414 h 857256"/>
              <a:gd name="connsiteX1" fmla="*/ 8858216 w 9162434"/>
              <a:gd name="connsiteY1" fmla="*/ 0 h 857256"/>
              <a:gd name="connsiteX2" fmla="*/ 9162434 w 9162434"/>
              <a:gd name="connsiteY2" fmla="*/ 791955 h 857256"/>
              <a:gd name="connsiteX3" fmla="*/ 9144000 w 9162434"/>
              <a:gd name="connsiteY3" fmla="*/ 857256 h 857256"/>
              <a:gd name="connsiteX4" fmla="*/ 0 w 9162434"/>
              <a:gd name="connsiteY4" fmla="*/ 857256 h 857256"/>
              <a:gd name="connsiteX5" fmla="*/ 0 w 9162434"/>
              <a:gd name="connsiteY5" fmla="*/ 71414 h 857256"/>
              <a:gd name="connsiteX0" fmla="*/ 0 w 9215374"/>
              <a:gd name="connsiteY0" fmla="*/ 0 h 785842"/>
              <a:gd name="connsiteX1" fmla="*/ 9215374 w 9215374"/>
              <a:gd name="connsiteY1" fmla="*/ 285752 h 785842"/>
              <a:gd name="connsiteX2" fmla="*/ 9162434 w 9215374"/>
              <a:gd name="connsiteY2" fmla="*/ 720541 h 785842"/>
              <a:gd name="connsiteX3" fmla="*/ 9144000 w 9215374"/>
              <a:gd name="connsiteY3" fmla="*/ 785842 h 785842"/>
              <a:gd name="connsiteX4" fmla="*/ 0 w 9215374"/>
              <a:gd name="connsiteY4" fmla="*/ 785842 h 785842"/>
              <a:gd name="connsiteX5" fmla="*/ 0 w 9215374"/>
              <a:gd name="connsiteY5" fmla="*/ 0 h 785842"/>
              <a:gd name="connsiteX0" fmla="*/ 0 w 9215374"/>
              <a:gd name="connsiteY0" fmla="*/ 0 h 785842"/>
              <a:gd name="connsiteX1" fmla="*/ 9215374 w 9215374"/>
              <a:gd name="connsiteY1" fmla="*/ 285752 h 785842"/>
              <a:gd name="connsiteX2" fmla="*/ 9162434 w 9215374"/>
              <a:gd name="connsiteY2" fmla="*/ 720541 h 785842"/>
              <a:gd name="connsiteX3" fmla="*/ 9144000 w 9215374"/>
              <a:gd name="connsiteY3" fmla="*/ 785842 h 785842"/>
              <a:gd name="connsiteX4" fmla="*/ 0 w 9215374"/>
              <a:gd name="connsiteY4" fmla="*/ 785842 h 785842"/>
              <a:gd name="connsiteX5" fmla="*/ 0 w 9215374"/>
              <a:gd name="connsiteY5" fmla="*/ 0 h 7858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215374" h="785842">
                <a:moveTo>
                  <a:pt x="0" y="0"/>
                </a:moveTo>
                <a:lnTo>
                  <a:pt x="9215374" y="285752"/>
                </a:lnTo>
                <a:lnTo>
                  <a:pt x="9162434" y="720541"/>
                </a:lnTo>
                <a:lnTo>
                  <a:pt x="9144000" y="785842"/>
                </a:lnTo>
                <a:lnTo>
                  <a:pt x="0" y="785842"/>
                </a:lnTo>
                <a:lnTo>
                  <a:pt x="0" y="0"/>
                </a:lnTo>
                <a:close/>
              </a:path>
            </a:pathLst>
          </a:custGeom>
          <a:solidFill>
            <a:schemeClr val="accent2">
              <a:lumMod val="20000"/>
              <a:lumOff val="80000"/>
            </a:schemeClr>
          </a:solidFill>
          <a:ln>
            <a:solidFill>
              <a:schemeClr val="accent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rme libre 4"/>
          <p:cNvSpPr/>
          <p:nvPr/>
        </p:nvSpPr>
        <p:spPr>
          <a:xfrm>
            <a:off x="0" y="6072158"/>
            <a:ext cx="9215374" cy="785842"/>
          </a:xfrm>
          <a:custGeom>
            <a:avLst/>
            <a:gdLst>
              <a:gd name="connsiteX0" fmla="*/ 0 w 9144000"/>
              <a:gd name="connsiteY0" fmla="*/ 0 h 571480"/>
              <a:gd name="connsiteX1" fmla="*/ 9144000 w 9144000"/>
              <a:gd name="connsiteY1" fmla="*/ 0 h 571480"/>
              <a:gd name="connsiteX2" fmla="*/ 9144000 w 9144000"/>
              <a:gd name="connsiteY2" fmla="*/ 571480 h 571480"/>
              <a:gd name="connsiteX3" fmla="*/ 0 w 9144000"/>
              <a:gd name="connsiteY3" fmla="*/ 571480 h 571480"/>
              <a:gd name="connsiteX4" fmla="*/ 0 w 9144000"/>
              <a:gd name="connsiteY4" fmla="*/ 0 h 571480"/>
              <a:gd name="connsiteX0" fmla="*/ 0 w 9144000"/>
              <a:gd name="connsiteY0" fmla="*/ 285776 h 857256"/>
              <a:gd name="connsiteX1" fmla="*/ 8858216 w 9144000"/>
              <a:gd name="connsiteY1" fmla="*/ 0 h 857256"/>
              <a:gd name="connsiteX2" fmla="*/ 9144000 w 9144000"/>
              <a:gd name="connsiteY2" fmla="*/ 857256 h 857256"/>
              <a:gd name="connsiteX3" fmla="*/ 0 w 9144000"/>
              <a:gd name="connsiteY3" fmla="*/ 857256 h 857256"/>
              <a:gd name="connsiteX4" fmla="*/ 0 w 9144000"/>
              <a:gd name="connsiteY4" fmla="*/ 285776 h 857256"/>
              <a:gd name="connsiteX0" fmla="*/ 0 w 9144000"/>
              <a:gd name="connsiteY0" fmla="*/ 285776 h 857256"/>
              <a:gd name="connsiteX1" fmla="*/ 8858216 w 9144000"/>
              <a:gd name="connsiteY1" fmla="*/ 0 h 857256"/>
              <a:gd name="connsiteX2" fmla="*/ 9144000 w 9144000"/>
              <a:gd name="connsiteY2" fmla="*/ 857256 h 857256"/>
              <a:gd name="connsiteX3" fmla="*/ 0 w 9144000"/>
              <a:gd name="connsiteY3" fmla="*/ 857256 h 857256"/>
              <a:gd name="connsiteX4" fmla="*/ 0 w 9144000"/>
              <a:gd name="connsiteY4" fmla="*/ 285776 h 857256"/>
              <a:gd name="connsiteX0" fmla="*/ 0 w 9162434"/>
              <a:gd name="connsiteY0" fmla="*/ 285776 h 857256"/>
              <a:gd name="connsiteX1" fmla="*/ 8858216 w 9162434"/>
              <a:gd name="connsiteY1" fmla="*/ 0 h 857256"/>
              <a:gd name="connsiteX2" fmla="*/ 9162434 w 9162434"/>
              <a:gd name="connsiteY2" fmla="*/ 6161 h 857256"/>
              <a:gd name="connsiteX3" fmla="*/ 9144000 w 9162434"/>
              <a:gd name="connsiteY3" fmla="*/ 857256 h 857256"/>
              <a:gd name="connsiteX4" fmla="*/ 0 w 9162434"/>
              <a:gd name="connsiteY4" fmla="*/ 857256 h 857256"/>
              <a:gd name="connsiteX5" fmla="*/ 0 w 9162434"/>
              <a:gd name="connsiteY5" fmla="*/ 285776 h 857256"/>
              <a:gd name="connsiteX0" fmla="*/ 0 w 9162434"/>
              <a:gd name="connsiteY0" fmla="*/ 500066 h 857256"/>
              <a:gd name="connsiteX1" fmla="*/ 8858216 w 9162434"/>
              <a:gd name="connsiteY1" fmla="*/ 0 h 857256"/>
              <a:gd name="connsiteX2" fmla="*/ 9162434 w 9162434"/>
              <a:gd name="connsiteY2" fmla="*/ 6161 h 857256"/>
              <a:gd name="connsiteX3" fmla="*/ 9144000 w 9162434"/>
              <a:gd name="connsiteY3" fmla="*/ 857256 h 857256"/>
              <a:gd name="connsiteX4" fmla="*/ 0 w 9162434"/>
              <a:gd name="connsiteY4" fmla="*/ 857256 h 857256"/>
              <a:gd name="connsiteX5" fmla="*/ 0 w 9162434"/>
              <a:gd name="connsiteY5" fmla="*/ 500066 h 857256"/>
              <a:gd name="connsiteX0" fmla="*/ 0 w 9162434"/>
              <a:gd name="connsiteY0" fmla="*/ 71414 h 857256"/>
              <a:gd name="connsiteX1" fmla="*/ 8858216 w 9162434"/>
              <a:gd name="connsiteY1" fmla="*/ 0 h 857256"/>
              <a:gd name="connsiteX2" fmla="*/ 9162434 w 9162434"/>
              <a:gd name="connsiteY2" fmla="*/ 6161 h 857256"/>
              <a:gd name="connsiteX3" fmla="*/ 9144000 w 9162434"/>
              <a:gd name="connsiteY3" fmla="*/ 857256 h 857256"/>
              <a:gd name="connsiteX4" fmla="*/ 0 w 9162434"/>
              <a:gd name="connsiteY4" fmla="*/ 857256 h 857256"/>
              <a:gd name="connsiteX5" fmla="*/ 0 w 9162434"/>
              <a:gd name="connsiteY5" fmla="*/ 71414 h 857256"/>
              <a:gd name="connsiteX0" fmla="*/ 0 w 9162434"/>
              <a:gd name="connsiteY0" fmla="*/ 71414 h 857256"/>
              <a:gd name="connsiteX1" fmla="*/ 8858216 w 9162434"/>
              <a:gd name="connsiteY1" fmla="*/ 0 h 857256"/>
              <a:gd name="connsiteX2" fmla="*/ 9162434 w 9162434"/>
              <a:gd name="connsiteY2" fmla="*/ 791955 h 857256"/>
              <a:gd name="connsiteX3" fmla="*/ 9144000 w 9162434"/>
              <a:gd name="connsiteY3" fmla="*/ 857256 h 857256"/>
              <a:gd name="connsiteX4" fmla="*/ 0 w 9162434"/>
              <a:gd name="connsiteY4" fmla="*/ 857256 h 857256"/>
              <a:gd name="connsiteX5" fmla="*/ 0 w 9162434"/>
              <a:gd name="connsiteY5" fmla="*/ 71414 h 857256"/>
              <a:gd name="connsiteX0" fmla="*/ 0 w 9215374"/>
              <a:gd name="connsiteY0" fmla="*/ 0 h 785842"/>
              <a:gd name="connsiteX1" fmla="*/ 9215374 w 9215374"/>
              <a:gd name="connsiteY1" fmla="*/ 285752 h 785842"/>
              <a:gd name="connsiteX2" fmla="*/ 9162434 w 9215374"/>
              <a:gd name="connsiteY2" fmla="*/ 720541 h 785842"/>
              <a:gd name="connsiteX3" fmla="*/ 9144000 w 9215374"/>
              <a:gd name="connsiteY3" fmla="*/ 785842 h 785842"/>
              <a:gd name="connsiteX4" fmla="*/ 0 w 9215374"/>
              <a:gd name="connsiteY4" fmla="*/ 785842 h 785842"/>
              <a:gd name="connsiteX5" fmla="*/ 0 w 9215374"/>
              <a:gd name="connsiteY5" fmla="*/ 0 h 785842"/>
              <a:gd name="connsiteX0" fmla="*/ 0 w 9215374"/>
              <a:gd name="connsiteY0" fmla="*/ 0 h 785842"/>
              <a:gd name="connsiteX1" fmla="*/ 9215374 w 9215374"/>
              <a:gd name="connsiteY1" fmla="*/ 285752 h 785842"/>
              <a:gd name="connsiteX2" fmla="*/ 9162434 w 9215374"/>
              <a:gd name="connsiteY2" fmla="*/ 720541 h 785842"/>
              <a:gd name="connsiteX3" fmla="*/ 9144000 w 9215374"/>
              <a:gd name="connsiteY3" fmla="*/ 785842 h 785842"/>
              <a:gd name="connsiteX4" fmla="*/ 0 w 9215374"/>
              <a:gd name="connsiteY4" fmla="*/ 785842 h 785842"/>
              <a:gd name="connsiteX5" fmla="*/ 0 w 9215374"/>
              <a:gd name="connsiteY5" fmla="*/ 0 h 7858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215374" h="785842">
                <a:moveTo>
                  <a:pt x="0" y="0"/>
                </a:moveTo>
                <a:lnTo>
                  <a:pt x="9215374" y="285752"/>
                </a:lnTo>
                <a:lnTo>
                  <a:pt x="9162434" y="720541"/>
                </a:lnTo>
                <a:lnTo>
                  <a:pt x="9144000" y="785842"/>
                </a:lnTo>
                <a:lnTo>
                  <a:pt x="0" y="785842"/>
                </a:lnTo>
                <a:lnTo>
                  <a:pt x="0" y="0"/>
                </a:lnTo>
                <a:close/>
              </a:path>
            </a:pathLst>
          </a:custGeom>
          <a:solidFill>
            <a:schemeClr val="accent2">
              <a:lumMod val="20000"/>
              <a:lumOff val="80000"/>
            </a:schemeClr>
          </a:solidFill>
          <a:ln>
            <a:solidFill>
              <a:schemeClr val="accent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 name="Pentagone 2"/>
          <p:cNvSpPr/>
          <p:nvPr/>
        </p:nvSpPr>
        <p:spPr>
          <a:xfrm>
            <a:off x="1214414" y="214290"/>
            <a:ext cx="7715272" cy="1000132"/>
          </a:xfrm>
          <a:prstGeom prst="homePlate">
            <a:avLst/>
          </a:prstGeom>
          <a:solidFill>
            <a:srgbClr val="F8EDEC"/>
          </a:solidFill>
          <a:ln>
            <a:noFill/>
          </a:ln>
          <a:effectLst>
            <a:innerShdw blurRad="63500" dist="50800" dir="162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4" name="ZoneTexte 3"/>
          <p:cNvSpPr txBox="1"/>
          <p:nvPr/>
        </p:nvSpPr>
        <p:spPr>
          <a:xfrm>
            <a:off x="642910" y="500042"/>
            <a:ext cx="8215370" cy="769441"/>
          </a:xfrm>
          <a:prstGeom prst="rect">
            <a:avLst/>
          </a:prstGeom>
          <a:noFill/>
        </p:spPr>
        <p:txBody>
          <a:bodyPr wrap="square" rtlCol="0">
            <a:spAutoFit/>
          </a:bodyPr>
          <a:lstStyle/>
          <a:p>
            <a:pPr algn="ctr"/>
            <a:r>
              <a:rPr lang="fr-FR" sz="4400" b="1" dirty="0" smtClean="0">
                <a:latin typeface="Arabic Typesetting" pitchFamily="66" charset="-78"/>
                <a:cs typeface="Arabic Typesetting" pitchFamily="66" charset="-78"/>
              </a:rPr>
              <a:t>APPLICATION</a:t>
            </a:r>
            <a:endParaRPr lang="fr-FR" sz="4400" b="1" dirty="0">
              <a:latin typeface="Arabic Typesetting" pitchFamily="66" charset="-78"/>
              <a:cs typeface="Arabic Typesetting" pitchFamily="66" charset="-78"/>
            </a:endParaRPr>
          </a:p>
        </p:txBody>
      </p:sp>
      <p:sp>
        <p:nvSpPr>
          <p:cNvPr id="29" name="ZoneTexte 28"/>
          <p:cNvSpPr txBox="1"/>
          <p:nvPr/>
        </p:nvSpPr>
        <p:spPr>
          <a:xfrm>
            <a:off x="214282" y="1857364"/>
            <a:ext cx="8715436" cy="2746906"/>
          </a:xfrm>
          <a:prstGeom prst="rect">
            <a:avLst/>
          </a:prstGeom>
          <a:noFill/>
        </p:spPr>
        <p:txBody>
          <a:bodyPr wrap="square" rtlCol="0">
            <a:spAutoFit/>
          </a:bodyPr>
          <a:lstStyle/>
          <a:p>
            <a:pPr algn="just">
              <a:lnSpc>
                <a:spcPct val="150000"/>
              </a:lnSpc>
            </a:pPr>
            <a:r>
              <a:rPr lang="fr-FR" sz="2300" dirty="0" smtClean="0">
                <a:latin typeface="Times New Roman" pitchFamily="18" charset="0"/>
                <a:cs typeface="Times New Roman" pitchFamily="18" charset="0"/>
              </a:rPr>
              <a:t>Les résultats sont alors interprétés à la lumière des hypothèses et du problème de recherche étudiée. S’ensuit alors une discussion sur la consistance ou l’inconsistance avec des résultats existants.</a:t>
            </a:r>
          </a:p>
          <a:p>
            <a:pPr algn="just">
              <a:lnSpc>
                <a:spcPct val="150000"/>
              </a:lnSpc>
            </a:pPr>
            <a:r>
              <a:rPr lang="fr-FR" sz="2300" b="1" dirty="0" smtClean="0">
                <a:latin typeface="Times New Roman" pitchFamily="18" charset="0"/>
                <a:cs typeface="Times New Roman" pitchFamily="18" charset="0"/>
              </a:rPr>
              <a:t>e- </a:t>
            </a:r>
            <a:r>
              <a:rPr lang="fr-FR" sz="2300" dirty="0" smtClean="0">
                <a:latin typeface="Times New Roman" pitchFamily="18" charset="0"/>
                <a:cs typeface="Times New Roman" pitchFamily="18" charset="0"/>
              </a:rPr>
              <a:t>Conclusions finales sont alors tirées et le tout doit finir en un écrit scientifique.</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rme libre 4"/>
          <p:cNvSpPr/>
          <p:nvPr/>
        </p:nvSpPr>
        <p:spPr>
          <a:xfrm>
            <a:off x="0" y="6072158"/>
            <a:ext cx="9215374" cy="785842"/>
          </a:xfrm>
          <a:custGeom>
            <a:avLst/>
            <a:gdLst>
              <a:gd name="connsiteX0" fmla="*/ 0 w 9144000"/>
              <a:gd name="connsiteY0" fmla="*/ 0 h 571480"/>
              <a:gd name="connsiteX1" fmla="*/ 9144000 w 9144000"/>
              <a:gd name="connsiteY1" fmla="*/ 0 h 571480"/>
              <a:gd name="connsiteX2" fmla="*/ 9144000 w 9144000"/>
              <a:gd name="connsiteY2" fmla="*/ 571480 h 571480"/>
              <a:gd name="connsiteX3" fmla="*/ 0 w 9144000"/>
              <a:gd name="connsiteY3" fmla="*/ 571480 h 571480"/>
              <a:gd name="connsiteX4" fmla="*/ 0 w 9144000"/>
              <a:gd name="connsiteY4" fmla="*/ 0 h 571480"/>
              <a:gd name="connsiteX0" fmla="*/ 0 w 9144000"/>
              <a:gd name="connsiteY0" fmla="*/ 285776 h 857256"/>
              <a:gd name="connsiteX1" fmla="*/ 8858216 w 9144000"/>
              <a:gd name="connsiteY1" fmla="*/ 0 h 857256"/>
              <a:gd name="connsiteX2" fmla="*/ 9144000 w 9144000"/>
              <a:gd name="connsiteY2" fmla="*/ 857256 h 857256"/>
              <a:gd name="connsiteX3" fmla="*/ 0 w 9144000"/>
              <a:gd name="connsiteY3" fmla="*/ 857256 h 857256"/>
              <a:gd name="connsiteX4" fmla="*/ 0 w 9144000"/>
              <a:gd name="connsiteY4" fmla="*/ 285776 h 857256"/>
              <a:gd name="connsiteX0" fmla="*/ 0 w 9144000"/>
              <a:gd name="connsiteY0" fmla="*/ 285776 h 857256"/>
              <a:gd name="connsiteX1" fmla="*/ 8858216 w 9144000"/>
              <a:gd name="connsiteY1" fmla="*/ 0 h 857256"/>
              <a:gd name="connsiteX2" fmla="*/ 9144000 w 9144000"/>
              <a:gd name="connsiteY2" fmla="*/ 857256 h 857256"/>
              <a:gd name="connsiteX3" fmla="*/ 0 w 9144000"/>
              <a:gd name="connsiteY3" fmla="*/ 857256 h 857256"/>
              <a:gd name="connsiteX4" fmla="*/ 0 w 9144000"/>
              <a:gd name="connsiteY4" fmla="*/ 285776 h 857256"/>
              <a:gd name="connsiteX0" fmla="*/ 0 w 9162434"/>
              <a:gd name="connsiteY0" fmla="*/ 285776 h 857256"/>
              <a:gd name="connsiteX1" fmla="*/ 8858216 w 9162434"/>
              <a:gd name="connsiteY1" fmla="*/ 0 h 857256"/>
              <a:gd name="connsiteX2" fmla="*/ 9162434 w 9162434"/>
              <a:gd name="connsiteY2" fmla="*/ 6161 h 857256"/>
              <a:gd name="connsiteX3" fmla="*/ 9144000 w 9162434"/>
              <a:gd name="connsiteY3" fmla="*/ 857256 h 857256"/>
              <a:gd name="connsiteX4" fmla="*/ 0 w 9162434"/>
              <a:gd name="connsiteY4" fmla="*/ 857256 h 857256"/>
              <a:gd name="connsiteX5" fmla="*/ 0 w 9162434"/>
              <a:gd name="connsiteY5" fmla="*/ 285776 h 857256"/>
              <a:gd name="connsiteX0" fmla="*/ 0 w 9162434"/>
              <a:gd name="connsiteY0" fmla="*/ 500066 h 857256"/>
              <a:gd name="connsiteX1" fmla="*/ 8858216 w 9162434"/>
              <a:gd name="connsiteY1" fmla="*/ 0 h 857256"/>
              <a:gd name="connsiteX2" fmla="*/ 9162434 w 9162434"/>
              <a:gd name="connsiteY2" fmla="*/ 6161 h 857256"/>
              <a:gd name="connsiteX3" fmla="*/ 9144000 w 9162434"/>
              <a:gd name="connsiteY3" fmla="*/ 857256 h 857256"/>
              <a:gd name="connsiteX4" fmla="*/ 0 w 9162434"/>
              <a:gd name="connsiteY4" fmla="*/ 857256 h 857256"/>
              <a:gd name="connsiteX5" fmla="*/ 0 w 9162434"/>
              <a:gd name="connsiteY5" fmla="*/ 500066 h 857256"/>
              <a:gd name="connsiteX0" fmla="*/ 0 w 9162434"/>
              <a:gd name="connsiteY0" fmla="*/ 71414 h 857256"/>
              <a:gd name="connsiteX1" fmla="*/ 8858216 w 9162434"/>
              <a:gd name="connsiteY1" fmla="*/ 0 h 857256"/>
              <a:gd name="connsiteX2" fmla="*/ 9162434 w 9162434"/>
              <a:gd name="connsiteY2" fmla="*/ 6161 h 857256"/>
              <a:gd name="connsiteX3" fmla="*/ 9144000 w 9162434"/>
              <a:gd name="connsiteY3" fmla="*/ 857256 h 857256"/>
              <a:gd name="connsiteX4" fmla="*/ 0 w 9162434"/>
              <a:gd name="connsiteY4" fmla="*/ 857256 h 857256"/>
              <a:gd name="connsiteX5" fmla="*/ 0 w 9162434"/>
              <a:gd name="connsiteY5" fmla="*/ 71414 h 857256"/>
              <a:gd name="connsiteX0" fmla="*/ 0 w 9162434"/>
              <a:gd name="connsiteY0" fmla="*/ 71414 h 857256"/>
              <a:gd name="connsiteX1" fmla="*/ 8858216 w 9162434"/>
              <a:gd name="connsiteY1" fmla="*/ 0 h 857256"/>
              <a:gd name="connsiteX2" fmla="*/ 9162434 w 9162434"/>
              <a:gd name="connsiteY2" fmla="*/ 791955 h 857256"/>
              <a:gd name="connsiteX3" fmla="*/ 9144000 w 9162434"/>
              <a:gd name="connsiteY3" fmla="*/ 857256 h 857256"/>
              <a:gd name="connsiteX4" fmla="*/ 0 w 9162434"/>
              <a:gd name="connsiteY4" fmla="*/ 857256 h 857256"/>
              <a:gd name="connsiteX5" fmla="*/ 0 w 9162434"/>
              <a:gd name="connsiteY5" fmla="*/ 71414 h 857256"/>
              <a:gd name="connsiteX0" fmla="*/ 0 w 9215374"/>
              <a:gd name="connsiteY0" fmla="*/ 0 h 785842"/>
              <a:gd name="connsiteX1" fmla="*/ 9215374 w 9215374"/>
              <a:gd name="connsiteY1" fmla="*/ 285752 h 785842"/>
              <a:gd name="connsiteX2" fmla="*/ 9162434 w 9215374"/>
              <a:gd name="connsiteY2" fmla="*/ 720541 h 785842"/>
              <a:gd name="connsiteX3" fmla="*/ 9144000 w 9215374"/>
              <a:gd name="connsiteY3" fmla="*/ 785842 h 785842"/>
              <a:gd name="connsiteX4" fmla="*/ 0 w 9215374"/>
              <a:gd name="connsiteY4" fmla="*/ 785842 h 785842"/>
              <a:gd name="connsiteX5" fmla="*/ 0 w 9215374"/>
              <a:gd name="connsiteY5" fmla="*/ 0 h 785842"/>
              <a:gd name="connsiteX0" fmla="*/ 0 w 9215374"/>
              <a:gd name="connsiteY0" fmla="*/ 0 h 785842"/>
              <a:gd name="connsiteX1" fmla="*/ 9215374 w 9215374"/>
              <a:gd name="connsiteY1" fmla="*/ 285752 h 785842"/>
              <a:gd name="connsiteX2" fmla="*/ 9162434 w 9215374"/>
              <a:gd name="connsiteY2" fmla="*/ 720541 h 785842"/>
              <a:gd name="connsiteX3" fmla="*/ 9144000 w 9215374"/>
              <a:gd name="connsiteY3" fmla="*/ 785842 h 785842"/>
              <a:gd name="connsiteX4" fmla="*/ 0 w 9215374"/>
              <a:gd name="connsiteY4" fmla="*/ 785842 h 785842"/>
              <a:gd name="connsiteX5" fmla="*/ 0 w 9215374"/>
              <a:gd name="connsiteY5" fmla="*/ 0 h 7858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215374" h="785842">
                <a:moveTo>
                  <a:pt x="0" y="0"/>
                </a:moveTo>
                <a:lnTo>
                  <a:pt x="9215374" y="285752"/>
                </a:lnTo>
                <a:lnTo>
                  <a:pt x="9162434" y="720541"/>
                </a:lnTo>
                <a:lnTo>
                  <a:pt x="9144000" y="785842"/>
                </a:lnTo>
                <a:lnTo>
                  <a:pt x="0" y="785842"/>
                </a:lnTo>
                <a:lnTo>
                  <a:pt x="0" y="0"/>
                </a:lnTo>
                <a:close/>
              </a:path>
            </a:pathLst>
          </a:custGeom>
          <a:solidFill>
            <a:schemeClr val="accent2">
              <a:lumMod val="20000"/>
              <a:lumOff val="80000"/>
            </a:schemeClr>
          </a:solidFill>
          <a:ln>
            <a:solidFill>
              <a:schemeClr val="accent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 name="Pentagone 2"/>
          <p:cNvSpPr/>
          <p:nvPr/>
        </p:nvSpPr>
        <p:spPr>
          <a:xfrm>
            <a:off x="1214414" y="214290"/>
            <a:ext cx="7715272" cy="1000132"/>
          </a:xfrm>
          <a:prstGeom prst="homePlate">
            <a:avLst/>
          </a:prstGeom>
          <a:solidFill>
            <a:srgbClr val="F8EDEC"/>
          </a:solidFill>
          <a:ln>
            <a:noFill/>
          </a:ln>
          <a:effectLst>
            <a:innerShdw blurRad="63500" dist="50800" dir="162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4" name="ZoneTexte 3"/>
          <p:cNvSpPr txBox="1"/>
          <p:nvPr/>
        </p:nvSpPr>
        <p:spPr>
          <a:xfrm>
            <a:off x="642910" y="500042"/>
            <a:ext cx="8215370" cy="769441"/>
          </a:xfrm>
          <a:prstGeom prst="rect">
            <a:avLst/>
          </a:prstGeom>
          <a:noFill/>
        </p:spPr>
        <p:txBody>
          <a:bodyPr wrap="square" rtlCol="0">
            <a:spAutoFit/>
          </a:bodyPr>
          <a:lstStyle/>
          <a:p>
            <a:pPr algn="ctr"/>
            <a:r>
              <a:rPr lang="fr-FR" sz="4400" b="1" dirty="0" smtClean="0">
                <a:latin typeface="Arabic Typesetting" pitchFamily="66" charset="-78"/>
                <a:cs typeface="Arabic Typesetting" pitchFamily="66" charset="-78"/>
              </a:rPr>
              <a:t>APPLICATION</a:t>
            </a:r>
            <a:endParaRPr lang="fr-FR" sz="4400" b="1" dirty="0">
              <a:latin typeface="Arabic Typesetting" pitchFamily="66" charset="-78"/>
              <a:cs typeface="Arabic Typesetting" pitchFamily="66" charset="-78"/>
            </a:endParaRPr>
          </a:p>
        </p:txBody>
      </p:sp>
      <p:sp>
        <p:nvSpPr>
          <p:cNvPr id="29" name="ZoneTexte 28"/>
          <p:cNvSpPr txBox="1"/>
          <p:nvPr/>
        </p:nvSpPr>
        <p:spPr>
          <a:xfrm>
            <a:off x="214282" y="1857364"/>
            <a:ext cx="8715436" cy="3277820"/>
          </a:xfrm>
          <a:prstGeom prst="rect">
            <a:avLst/>
          </a:prstGeom>
          <a:noFill/>
        </p:spPr>
        <p:txBody>
          <a:bodyPr wrap="square" rtlCol="0">
            <a:spAutoFit/>
          </a:bodyPr>
          <a:lstStyle/>
          <a:p>
            <a:pPr algn="just">
              <a:lnSpc>
                <a:spcPct val="150000"/>
              </a:lnSpc>
            </a:pPr>
            <a:r>
              <a:rPr lang="fr-FR" sz="2300" b="1" dirty="0" smtClean="0">
                <a:latin typeface="Times New Roman" pitchFamily="18" charset="0"/>
                <a:cs typeface="Times New Roman" pitchFamily="18" charset="0"/>
              </a:rPr>
              <a:t>3-Fraude scientifique</a:t>
            </a:r>
          </a:p>
          <a:p>
            <a:pPr algn="just">
              <a:lnSpc>
                <a:spcPct val="150000"/>
              </a:lnSpc>
            </a:pPr>
            <a:r>
              <a:rPr lang="fr-FR" sz="2300" dirty="0" smtClean="0">
                <a:latin typeface="Times New Roman" pitchFamily="18" charset="0"/>
                <a:cs typeface="Times New Roman" pitchFamily="18" charset="0"/>
              </a:rPr>
              <a:t>Un acte de fraude scientifique est une action destinée à tromper dans le champ de la recherche scientifique pour gagner un avantage personnel, parfois au détriment des autres. Elle constitue une violation de la déontologie de la recherche et de l'éthique professionnelle en vigueur à l'intérieur de la communauté scientifique.</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rme libre 4"/>
          <p:cNvSpPr/>
          <p:nvPr/>
        </p:nvSpPr>
        <p:spPr>
          <a:xfrm>
            <a:off x="0" y="6072158"/>
            <a:ext cx="9215374" cy="785842"/>
          </a:xfrm>
          <a:custGeom>
            <a:avLst/>
            <a:gdLst>
              <a:gd name="connsiteX0" fmla="*/ 0 w 9144000"/>
              <a:gd name="connsiteY0" fmla="*/ 0 h 571480"/>
              <a:gd name="connsiteX1" fmla="*/ 9144000 w 9144000"/>
              <a:gd name="connsiteY1" fmla="*/ 0 h 571480"/>
              <a:gd name="connsiteX2" fmla="*/ 9144000 w 9144000"/>
              <a:gd name="connsiteY2" fmla="*/ 571480 h 571480"/>
              <a:gd name="connsiteX3" fmla="*/ 0 w 9144000"/>
              <a:gd name="connsiteY3" fmla="*/ 571480 h 571480"/>
              <a:gd name="connsiteX4" fmla="*/ 0 w 9144000"/>
              <a:gd name="connsiteY4" fmla="*/ 0 h 571480"/>
              <a:gd name="connsiteX0" fmla="*/ 0 w 9144000"/>
              <a:gd name="connsiteY0" fmla="*/ 285776 h 857256"/>
              <a:gd name="connsiteX1" fmla="*/ 8858216 w 9144000"/>
              <a:gd name="connsiteY1" fmla="*/ 0 h 857256"/>
              <a:gd name="connsiteX2" fmla="*/ 9144000 w 9144000"/>
              <a:gd name="connsiteY2" fmla="*/ 857256 h 857256"/>
              <a:gd name="connsiteX3" fmla="*/ 0 w 9144000"/>
              <a:gd name="connsiteY3" fmla="*/ 857256 h 857256"/>
              <a:gd name="connsiteX4" fmla="*/ 0 w 9144000"/>
              <a:gd name="connsiteY4" fmla="*/ 285776 h 857256"/>
              <a:gd name="connsiteX0" fmla="*/ 0 w 9144000"/>
              <a:gd name="connsiteY0" fmla="*/ 285776 h 857256"/>
              <a:gd name="connsiteX1" fmla="*/ 8858216 w 9144000"/>
              <a:gd name="connsiteY1" fmla="*/ 0 h 857256"/>
              <a:gd name="connsiteX2" fmla="*/ 9144000 w 9144000"/>
              <a:gd name="connsiteY2" fmla="*/ 857256 h 857256"/>
              <a:gd name="connsiteX3" fmla="*/ 0 w 9144000"/>
              <a:gd name="connsiteY3" fmla="*/ 857256 h 857256"/>
              <a:gd name="connsiteX4" fmla="*/ 0 w 9144000"/>
              <a:gd name="connsiteY4" fmla="*/ 285776 h 857256"/>
              <a:gd name="connsiteX0" fmla="*/ 0 w 9162434"/>
              <a:gd name="connsiteY0" fmla="*/ 285776 h 857256"/>
              <a:gd name="connsiteX1" fmla="*/ 8858216 w 9162434"/>
              <a:gd name="connsiteY1" fmla="*/ 0 h 857256"/>
              <a:gd name="connsiteX2" fmla="*/ 9162434 w 9162434"/>
              <a:gd name="connsiteY2" fmla="*/ 6161 h 857256"/>
              <a:gd name="connsiteX3" fmla="*/ 9144000 w 9162434"/>
              <a:gd name="connsiteY3" fmla="*/ 857256 h 857256"/>
              <a:gd name="connsiteX4" fmla="*/ 0 w 9162434"/>
              <a:gd name="connsiteY4" fmla="*/ 857256 h 857256"/>
              <a:gd name="connsiteX5" fmla="*/ 0 w 9162434"/>
              <a:gd name="connsiteY5" fmla="*/ 285776 h 857256"/>
              <a:gd name="connsiteX0" fmla="*/ 0 w 9162434"/>
              <a:gd name="connsiteY0" fmla="*/ 500066 h 857256"/>
              <a:gd name="connsiteX1" fmla="*/ 8858216 w 9162434"/>
              <a:gd name="connsiteY1" fmla="*/ 0 h 857256"/>
              <a:gd name="connsiteX2" fmla="*/ 9162434 w 9162434"/>
              <a:gd name="connsiteY2" fmla="*/ 6161 h 857256"/>
              <a:gd name="connsiteX3" fmla="*/ 9144000 w 9162434"/>
              <a:gd name="connsiteY3" fmla="*/ 857256 h 857256"/>
              <a:gd name="connsiteX4" fmla="*/ 0 w 9162434"/>
              <a:gd name="connsiteY4" fmla="*/ 857256 h 857256"/>
              <a:gd name="connsiteX5" fmla="*/ 0 w 9162434"/>
              <a:gd name="connsiteY5" fmla="*/ 500066 h 857256"/>
              <a:gd name="connsiteX0" fmla="*/ 0 w 9162434"/>
              <a:gd name="connsiteY0" fmla="*/ 71414 h 857256"/>
              <a:gd name="connsiteX1" fmla="*/ 8858216 w 9162434"/>
              <a:gd name="connsiteY1" fmla="*/ 0 h 857256"/>
              <a:gd name="connsiteX2" fmla="*/ 9162434 w 9162434"/>
              <a:gd name="connsiteY2" fmla="*/ 6161 h 857256"/>
              <a:gd name="connsiteX3" fmla="*/ 9144000 w 9162434"/>
              <a:gd name="connsiteY3" fmla="*/ 857256 h 857256"/>
              <a:gd name="connsiteX4" fmla="*/ 0 w 9162434"/>
              <a:gd name="connsiteY4" fmla="*/ 857256 h 857256"/>
              <a:gd name="connsiteX5" fmla="*/ 0 w 9162434"/>
              <a:gd name="connsiteY5" fmla="*/ 71414 h 857256"/>
              <a:gd name="connsiteX0" fmla="*/ 0 w 9162434"/>
              <a:gd name="connsiteY0" fmla="*/ 71414 h 857256"/>
              <a:gd name="connsiteX1" fmla="*/ 8858216 w 9162434"/>
              <a:gd name="connsiteY1" fmla="*/ 0 h 857256"/>
              <a:gd name="connsiteX2" fmla="*/ 9162434 w 9162434"/>
              <a:gd name="connsiteY2" fmla="*/ 791955 h 857256"/>
              <a:gd name="connsiteX3" fmla="*/ 9144000 w 9162434"/>
              <a:gd name="connsiteY3" fmla="*/ 857256 h 857256"/>
              <a:gd name="connsiteX4" fmla="*/ 0 w 9162434"/>
              <a:gd name="connsiteY4" fmla="*/ 857256 h 857256"/>
              <a:gd name="connsiteX5" fmla="*/ 0 w 9162434"/>
              <a:gd name="connsiteY5" fmla="*/ 71414 h 857256"/>
              <a:gd name="connsiteX0" fmla="*/ 0 w 9215374"/>
              <a:gd name="connsiteY0" fmla="*/ 0 h 785842"/>
              <a:gd name="connsiteX1" fmla="*/ 9215374 w 9215374"/>
              <a:gd name="connsiteY1" fmla="*/ 285752 h 785842"/>
              <a:gd name="connsiteX2" fmla="*/ 9162434 w 9215374"/>
              <a:gd name="connsiteY2" fmla="*/ 720541 h 785842"/>
              <a:gd name="connsiteX3" fmla="*/ 9144000 w 9215374"/>
              <a:gd name="connsiteY3" fmla="*/ 785842 h 785842"/>
              <a:gd name="connsiteX4" fmla="*/ 0 w 9215374"/>
              <a:gd name="connsiteY4" fmla="*/ 785842 h 785842"/>
              <a:gd name="connsiteX5" fmla="*/ 0 w 9215374"/>
              <a:gd name="connsiteY5" fmla="*/ 0 h 785842"/>
              <a:gd name="connsiteX0" fmla="*/ 0 w 9215374"/>
              <a:gd name="connsiteY0" fmla="*/ 0 h 785842"/>
              <a:gd name="connsiteX1" fmla="*/ 9215374 w 9215374"/>
              <a:gd name="connsiteY1" fmla="*/ 285752 h 785842"/>
              <a:gd name="connsiteX2" fmla="*/ 9162434 w 9215374"/>
              <a:gd name="connsiteY2" fmla="*/ 720541 h 785842"/>
              <a:gd name="connsiteX3" fmla="*/ 9144000 w 9215374"/>
              <a:gd name="connsiteY3" fmla="*/ 785842 h 785842"/>
              <a:gd name="connsiteX4" fmla="*/ 0 w 9215374"/>
              <a:gd name="connsiteY4" fmla="*/ 785842 h 785842"/>
              <a:gd name="connsiteX5" fmla="*/ 0 w 9215374"/>
              <a:gd name="connsiteY5" fmla="*/ 0 h 7858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215374" h="785842">
                <a:moveTo>
                  <a:pt x="0" y="0"/>
                </a:moveTo>
                <a:lnTo>
                  <a:pt x="9215374" y="285752"/>
                </a:lnTo>
                <a:lnTo>
                  <a:pt x="9162434" y="720541"/>
                </a:lnTo>
                <a:lnTo>
                  <a:pt x="9144000" y="785842"/>
                </a:lnTo>
                <a:lnTo>
                  <a:pt x="0" y="785842"/>
                </a:lnTo>
                <a:lnTo>
                  <a:pt x="0" y="0"/>
                </a:lnTo>
                <a:close/>
              </a:path>
            </a:pathLst>
          </a:custGeom>
          <a:solidFill>
            <a:schemeClr val="accent2">
              <a:lumMod val="20000"/>
              <a:lumOff val="80000"/>
            </a:schemeClr>
          </a:solidFill>
          <a:ln>
            <a:solidFill>
              <a:schemeClr val="accent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 name="Pentagone 2"/>
          <p:cNvSpPr/>
          <p:nvPr/>
        </p:nvSpPr>
        <p:spPr>
          <a:xfrm>
            <a:off x="1214414" y="214290"/>
            <a:ext cx="7715272" cy="1000132"/>
          </a:xfrm>
          <a:prstGeom prst="homePlate">
            <a:avLst/>
          </a:prstGeom>
          <a:solidFill>
            <a:srgbClr val="F8EDEC"/>
          </a:solidFill>
          <a:ln>
            <a:noFill/>
          </a:ln>
          <a:effectLst>
            <a:innerShdw blurRad="63500" dist="50800" dir="162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4" name="ZoneTexte 3"/>
          <p:cNvSpPr txBox="1"/>
          <p:nvPr/>
        </p:nvSpPr>
        <p:spPr>
          <a:xfrm>
            <a:off x="642910" y="500042"/>
            <a:ext cx="8215370" cy="769441"/>
          </a:xfrm>
          <a:prstGeom prst="rect">
            <a:avLst/>
          </a:prstGeom>
          <a:noFill/>
        </p:spPr>
        <p:txBody>
          <a:bodyPr wrap="square" rtlCol="0">
            <a:spAutoFit/>
          </a:bodyPr>
          <a:lstStyle/>
          <a:p>
            <a:pPr algn="ctr"/>
            <a:r>
              <a:rPr lang="fr-FR" sz="4400" b="1" dirty="0" smtClean="0">
                <a:latin typeface="Arabic Typesetting" pitchFamily="66" charset="-78"/>
                <a:cs typeface="Arabic Typesetting" pitchFamily="66" charset="-78"/>
              </a:rPr>
              <a:t>APPLICATION</a:t>
            </a:r>
            <a:endParaRPr lang="fr-FR" sz="4400" b="1" dirty="0">
              <a:latin typeface="Arabic Typesetting" pitchFamily="66" charset="-78"/>
              <a:cs typeface="Arabic Typesetting" pitchFamily="66" charset="-78"/>
            </a:endParaRPr>
          </a:p>
        </p:txBody>
      </p:sp>
      <p:sp>
        <p:nvSpPr>
          <p:cNvPr id="29" name="ZoneTexte 28"/>
          <p:cNvSpPr txBox="1"/>
          <p:nvPr/>
        </p:nvSpPr>
        <p:spPr>
          <a:xfrm>
            <a:off x="214282" y="1857364"/>
            <a:ext cx="8715436" cy="4339650"/>
          </a:xfrm>
          <a:prstGeom prst="rect">
            <a:avLst/>
          </a:prstGeom>
          <a:noFill/>
        </p:spPr>
        <p:txBody>
          <a:bodyPr wrap="square" rtlCol="0">
            <a:spAutoFit/>
          </a:bodyPr>
          <a:lstStyle/>
          <a:p>
            <a:pPr algn="just">
              <a:lnSpc>
                <a:spcPct val="150000"/>
              </a:lnSpc>
            </a:pPr>
            <a:r>
              <a:rPr lang="fr-FR" sz="2300" b="1" dirty="0" smtClean="0">
                <a:latin typeface="Times New Roman" pitchFamily="18" charset="0"/>
                <a:cs typeface="Times New Roman" pitchFamily="18" charset="0"/>
              </a:rPr>
              <a:t>3-1- Exemples de fraude dans l’enseignement :</a:t>
            </a:r>
          </a:p>
          <a:p>
            <a:pPr algn="just">
              <a:lnSpc>
                <a:spcPct val="150000"/>
              </a:lnSpc>
              <a:buFont typeface="Wingdings" pitchFamily="2" charset="2"/>
              <a:buChar char="Ø"/>
            </a:pPr>
            <a:r>
              <a:rPr lang="fr-FR" sz="2300" dirty="0" smtClean="0">
                <a:latin typeface="Times New Roman" pitchFamily="18" charset="0"/>
                <a:cs typeface="Times New Roman" pitchFamily="18" charset="0"/>
              </a:rPr>
              <a:t>L’utilisation totale ou partielle d’un texte d’autrui en le faisant passer pour sien ou sans indication de référence à l’occasion d’un examen, d’un travail ou d’une activité faisant l’objet d’une évaluation.</a:t>
            </a:r>
          </a:p>
          <a:p>
            <a:pPr algn="just">
              <a:lnSpc>
                <a:spcPct val="150000"/>
              </a:lnSpc>
              <a:buFont typeface="Wingdings" pitchFamily="2" charset="2"/>
              <a:buChar char="Ø"/>
            </a:pPr>
            <a:r>
              <a:rPr lang="fr-FR" sz="2300" dirty="0" smtClean="0">
                <a:latin typeface="Times New Roman" pitchFamily="18" charset="0"/>
                <a:cs typeface="Times New Roman" pitchFamily="18" charset="0"/>
              </a:rPr>
              <a:t>L’exécution par une autre personne d’un travail ou d’une activité faisant l’objet d’une évaluation.</a:t>
            </a:r>
          </a:p>
          <a:p>
            <a:pPr algn="just">
              <a:lnSpc>
                <a:spcPct val="150000"/>
              </a:lnSpc>
              <a:buFont typeface="Wingdings" pitchFamily="2" charset="2"/>
              <a:buChar char="Ø"/>
            </a:pPr>
            <a:r>
              <a:rPr lang="fr-FR" sz="2300" dirty="0" smtClean="0">
                <a:latin typeface="Times New Roman" pitchFamily="18" charset="0"/>
                <a:cs typeface="Times New Roman" pitchFamily="18" charset="0"/>
              </a:rPr>
              <a:t>Le recours à toute aide non autorisée à l’occasion d’un examen ou pour la réalisation d’un travail.</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rme libre 4"/>
          <p:cNvSpPr/>
          <p:nvPr/>
        </p:nvSpPr>
        <p:spPr>
          <a:xfrm>
            <a:off x="0" y="6072158"/>
            <a:ext cx="9215374" cy="785842"/>
          </a:xfrm>
          <a:custGeom>
            <a:avLst/>
            <a:gdLst>
              <a:gd name="connsiteX0" fmla="*/ 0 w 9144000"/>
              <a:gd name="connsiteY0" fmla="*/ 0 h 571480"/>
              <a:gd name="connsiteX1" fmla="*/ 9144000 w 9144000"/>
              <a:gd name="connsiteY1" fmla="*/ 0 h 571480"/>
              <a:gd name="connsiteX2" fmla="*/ 9144000 w 9144000"/>
              <a:gd name="connsiteY2" fmla="*/ 571480 h 571480"/>
              <a:gd name="connsiteX3" fmla="*/ 0 w 9144000"/>
              <a:gd name="connsiteY3" fmla="*/ 571480 h 571480"/>
              <a:gd name="connsiteX4" fmla="*/ 0 w 9144000"/>
              <a:gd name="connsiteY4" fmla="*/ 0 h 571480"/>
              <a:gd name="connsiteX0" fmla="*/ 0 w 9144000"/>
              <a:gd name="connsiteY0" fmla="*/ 285776 h 857256"/>
              <a:gd name="connsiteX1" fmla="*/ 8858216 w 9144000"/>
              <a:gd name="connsiteY1" fmla="*/ 0 h 857256"/>
              <a:gd name="connsiteX2" fmla="*/ 9144000 w 9144000"/>
              <a:gd name="connsiteY2" fmla="*/ 857256 h 857256"/>
              <a:gd name="connsiteX3" fmla="*/ 0 w 9144000"/>
              <a:gd name="connsiteY3" fmla="*/ 857256 h 857256"/>
              <a:gd name="connsiteX4" fmla="*/ 0 w 9144000"/>
              <a:gd name="connsiteY4" fmla="*/ 285776 h 857256"/>
              <a:gd name="connsiteX0" fmla="*/ 0 w 9144000"/>
              <a:gd name="connsiteY0" fmla="*/ 285776 h 857256"/>
              <a:gd name="connsiteX1" fmla="*/ 8858216 w 9144000"/>
              <a:gd name="connsiteY1" fmla="*/ 0 h 857256"/>
              <a:gd name="connsiteX2" fmla="*/ 9144000 w 9144000"/>
              <a:gd name="connsiteY2" fmla="*/ 857256 h 857256"/>
              <a:gd name="connsiteX3" fmla="*/ 0 w 9144000"/>
              <a:gd name="connsiteY3" fmla="*/ 857256 h 857256"/>
              <a:gd name="connsiteX4" fmla="*/ 0 w 9144000"/>
              <a:gd name="connsiteY4" fmla="*/ 285776 h 857256"/>
              <a:gd name="connsiteX0" fmla="*/ 0 w 9162434"/>
              <a:gd name="connsiteY0" fmla="*/ 285776 h 857256"/>
              <a:gd name="connsiteX1" fmla="*/ 8858216 w 9162434"/>
              <a:gd name="connsiteY1" fmla="*/ 0 h 857256"/>
              <a:gd name="connsiteX2" fmla="*/ 9162434 w 9162434"/>
              <a:gd name="connsiteY2" fmla="*/ 6161 h 857256"/>
              <a:gd name="connsiteX3" fmla="*/ 9144000 w 9162434"/>
              <a:gd name="connsiteY3" fmla="*/ 857256 h 857256"/>
              <a:gd name="connsiteX4" fmla="*/ 0 w 9162434"/>
              <a:gd name="connsiteY4" fmla="*/ 857256 h 857256"/>
              <a:gd name="connsiteX5" fmla="*/ 0 w 9162434"/>
              <a:gd name="connsiteY5" fmla="*/ 285776 h 857256"/>
              <a:gd name="connsiteX0" fmla="*/ 0 w 9162434"/>
              <a:gd name="connsiteY0" fmla="*/ 500066 h 857256"/>
              <a:gd name="connsiteX1" fmla="*/ 8858216 w 9162434"/>
              <a:gd name="connsiteY1" fmla="*/ 0 h 857256"/>
              <a:gd name="connsiteX2" fmla="*/ 9162434 w 9162434"/>
              <a:gd name="connsiteY2" fmla="*/ 6161 h 857256"/>
              <a:gd name="connsiteX3" fmla="*/ 9144000 w 9162434"/>
              <a:gd name="connsiteY3" fmla="*/ 857256 h 857256"/>
              <a:gd name="connsiteX4" fmla="*/ 0 w 9162434"/>
              <a:gd name="connsiteY4" fmla="*/ 857256 h 857256"/>
              <a:gd name="connsiteX5" fmla="*/ 0 w 9162434"/>
              <a:gd name="connsiteY5" fmla="*/ 500066 h 857256"/>
              <a:gd name="connsiteX0" fmla="*/ 0 w 9162434"/>
              <a:gd name="connsiteY0" fmla="*/ 71414 h 857256"/>
              <a:gd name="connsiteX1" fmla="*/ 8858216 w 9162434"/>
              <a:gd name="connsiteY1" fmla="*/ 0 h 857256"/>
              <a:gd name="connsiteX2" fmla="*/ 9162434 w 9162434"/>
              <a:gd name="connsiteY2" fmla="*/ 6161 h 857256"/>
              <a:gd name="connsiteX3" fmla="*/ 9144000 w 9162434"/>
              <a:gd name="connsiteY3" fmla="*/ 857256 h 857256"/>
              <a:gd name="connsiteX4" fmla="*/ 0 w 9162434"/>
              <a:gd name="connsiteY4" fmla="*/ 857256 h 857256"/>
              <a:gd name="connsiteX5" fmla="*/ 0 w 9162434"/>
              <a:gd name="connsiteY5" fmla="*/ 71414 h 857256"/>
              <a:gd name="connsiteX0" fmla="*/ 0 w 9162434"/>
              <a:gd name="connsiteY0" fmla="*/ 71414 h 857256"/>
              <a:gd name="connsiteX1" fmla="*/ 8858216 w 9162434"/>
              <a:gd name="connsiteY1" fmla="*/ 0 h 857256"/>
              <a:gd name="connsiteX2" fmla="*/ 9162434 w 9162434"/>
              <a:gd name="connsiteY2" fmla="*/ 791955 h 857256"/>
              <a:gd name="connsiteX3" fmla="*/ 9144000 w 9162434"/>
              <a:gd name="connsiteY3" fmla="*/ 857256 h 857256"/>
              <a:gd name="connsiteX4" fmla="*/ 0 w 9162434"/>
              <a:gd name="connsiteY4" fmla="*/ 857256 h 857256"/>
              <a:gd name="connsiteX5" fmla="*/ 0 w 9162434"/>
              <a:gd name="connsiteY5" fmla="*/ 71414 h 857256"/>
              <a:gd name="connsiteX0" fmla="*/ 0 w 9215374"/>
              <a:gd name="connsiteY0" fmla="*/ 0 h 785842"/>
              <a:gd name="connsiteX1" fmla="*/ 9215374 w 9215374"/>
              <a:gd name="connsiteY1" fmla="*/ 285752 h 785842"/>
              <a:gd name="connsiteX2" fmla="*/ 9162434 w 9215374"/>
              <a:gd name="connsiteY2" fmla="*/ 720541 h 785842"/>
              <a:gd name="connsiteX3" fmla="*/ 9144000 w 9215374"/>
              <a:gd name="connsiteY3" fmla="*/ 785842 h 785842"/>
              <a:gd name="connsiteX4" fmla="*/ 0 w 9215374"/>
              <a:gd name="connsiteY4" fmla="*/ 785842 h 785842"/>
              <a:gd name="connsiteX5" fmla="*/ 0 w 9215374"/>
              <a:gd name="connsiteY5" fmla="*/ 0 h 785842"/>
              <a:gd name="connsiteX0" fmla="*/ 0 w 9215374"/>
              <a:gd name="connsiteY0" fmla="*/ 0 h 785842"/>
              <a:gd name="connsiteX1" fmla="*/ 9215374 w 9215374"/>
              <a:gd name="connsiteY1" fmla="*/ 285752 h 785842"/>
              <a:gd name="connsiteX2" fmla="*/ 9162434 w 9215374"/>
              <a:gd name="connsiteY2" fmla="*/ 720541 h 785842"/>
              <a:gd name="connsiteX3" fmla="*/ 9144000 w 9215374"/>
              <a:gd name="connsiteY3" fmla="*/ 785842 h 785842"/>
              <a:gd name="connsiteX4" fmla="*/ 0 w 9215374"/>
              <a:gd name="connsiteY4" fmla="*/ 785842 h 785842"/>
              <a:gd name="connsiteX5" fmla="*/ 0 w 9215374"/>
              <a:gd name="connsiteY5" fmla="*/ 0 h 7858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215374" h="785842">
                <a:moveTo>
                  <a:pt x="0" y="0"/>
                </a:moveTo>
                <a:lnTo>
                  <a:pt x="9215374" y="285752"/>
                </a:lnTo>
                <a:lnTo>
                  <a:pt x="9162434" y="720541"/>
                </a:lnTo>
                <a:lnTo>
                  <a:pt x="9144000" y="785842"/>
                </a:lnTo>
                <a:lnTo>
                  <a:pt x="0" y="785842"/>
                </a:lnTo>
                <a:lnTo>
                  <a:pt x="0" y="0"/>
                </a:lnTo>
                <a:close/>
              </a:path>
            </a:pathLst>
          </a:custGeom>
          <a:solidFill>
            <a:schemeClr val="accent2">
              <a:lumMod val="20000"/>
              <a:lumOff val="80000"/>
            </a:schemeClr>
          </a:solidFill>
          <a:ln>
            <a:solidFill>
              <a:schemeClr val="accent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 name="Pentagone 2"/>
          <p:cNvSpPr/>
          <p:nvPr/>
        </p:nvSpPr>
        <p:spPr>
          <a:xfrm>
            <a:off x="1214414" y="214290"/>
            <a:ext cx="7715272" cy="1000132"/>
          </a:xfrm>
          <a:prstGeom prst="homePlate">
            <a:avLst/>
          </a:prstGeom>
          <a:solidFill>
            <a:srgbClr val="F8EDEC"/>
          </a:solidFill>
          <a:ln>
            <a:noFill/>
          </a:ln>
          <a:effectLst>
            <a:innerShdw blurRad="63500" dist="50800" dir="162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4" name="ZoneTexte 3"/>
          <p:cNvSpPr txBox="1"/>
          <p:nvPr/>
        </p:nvSpPr>
        <p:spPr>
          <a:xfrm>
            <a:off x="642910" y="500042"/>
            <a:ext cx="8215370" cy="769441"/>
          </a:xfrm>
          <a:prstGeom prst="rect">
            <a:avLst/>
          </a:prstGeom>
          <a:noFill/>
        </p:spPr>
        <p:txBody>
          <a:bodyPr wrap="square" rtlCol="0">
            <a:spAutoFit/>
          </a:bodyPr>
          <a:lstStyle/>
          <a:p>
            <a:pPr algn="ctr"/>
            <a:r>
              <a:rPr lang="fr-FR" sz="4400" b="1" dirty="0" smtClean="0">
                <a:latin typeface="Arabic Typesetting" pitchFamily="66" charset="-78"/>
                <a:cs typeface="Arabic Typesetting" pitchFamily="66" charset="-78"/>
              </a:rPr>
              <a:t>APPLICATION</a:t>
            </a:r>
            <a:endParaRPr lang="fr-FR" sz="4400" b="1" dirty="0">
              <a:latin typeface="Arabic Typesetting" pitchFamily="66" charset="-78"/>
              <a:cs typeface="Arabic Typesetting" pitchFamily="66" charset="-78"/>
            </a:endParaRPr>
          </a:p>
        </p:txBody>
      </p:sp>
      <p:sp>
        <p:nvSpPr>
          <p:cNvPr id="29" name="ZoneTexte 28"/>
          <p:cNvSpPr txBox="1"/>
          <p:nvPr/>
        </p:nvSpPr>
        <p:spPr>
          <a:xfrm>
            <a:off x="214282" y="1857364"/>
            <a:ext cx="8715436" cy="2746906"/>
          </a:xfrm>
          <a:prstGeom prst="rect">
            <a:avLst/>
          </a:prstGeom>
          <a:noFill/>
        </p:spPr>
        <p:txBody>
          <a:bodyPr wrap="square" rtlCol="0">
            <a:spAutoFit/>
          </a:bodyPr>
          <a:lstStyle/>
          <a:p>
            <a:pPr algn="just">
              <a:lnSpc>
                <a:spcPct val="150000"/>
              </a:lnSpc>
              <a:buFont typeface="Wingdings" pitchFamily="2" charset="2"/>
              <a:buChar char="Ø"/>
            </a:pPr>
            <a:r>
              <a:rPr lang="fr-FR" sz="2300" dirty="0" smtClean="0">
                <a:latin typeface="Times New Roman" pitchFamily="18" charset="0"/>
                <a:cs typeface="Times New Roman" pitchFamily="18" charset="0"/>
              </a:rPr>
              <a:t>La présentation, sans autorisation, d’un même travail dans différents cours.</a:t>
            </a:r>
          </a:p>
          <a:p>
            <a:pPr algn="just">
              <a:lnSpc>
                <a:spcPct val="150000"/>
              </a:lnSpc>
              <a:buFont typeface="Wingdings" pitchFamily="2" charset="2"/>
              <a:buChar char="Ø"/>
            </a:pPr>
            <a:r>
              <a:rPr lang="fr-FR" sz="2300" dirty="0" smtClean="0">
                <a:latin typeface="Times New Roman" pitchFamily="18" charset="0"/>
                <a:cs typeface="Times New Roman" pitchFamily="18" charset="0"/>
              </a:rPr>
              <a:t>L’obtention par moyen illicite de questions ou de réponses d’examen.</a:t>
            </a:r>
          </a:p>
          <a:p>
            <a:pPr algn="just">
              <a:lnSpc>
                <a:spcPct val="150000"/>
              </a:lnSpc>
              <a:buFont typeface="Wingdings" pitchFamily="2" charset="2"/>
              <a:buChar char="Ø"/>
            </a:pPr>
            <a:r>
              <a:rPr lang="fr-FR" sz="2300" dirty="0" smtClean="0">
                <a:latin typeface="Times New Roman" pitchFamily="18" charset="0"/>
                <a:cs typeface="Times New Roman" pitchFamily="18" charset="0"/>
              </a:rPr>
              <a:t>La sollicitation, l’offre ou l’échange d’information pendant un examen.</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rme libre 4"/>
          <p:cNvSpPr/>
          <p:nvPr/>
        </p:nvSpPr>
        <p:spPr>
          <a:xfrm>
            <a:off x="0" y="6072158"/>
            <a:ext cx="9215374" cy="785842"/>
          </a:xfrm>
          <a:custGeom>
            <a:avLst/>
            <a:gdLst>
              <a:gd name="connsiteX0" fmla="*/ 0 w 9144000"/>
              <a:gd name="connsiteY0" fmla="*/ 0 h 571480"/>
              <a:gd name="connsiteX1" fmla="*/ 9144000 w 9144000"/>
              <a:gd name="connsiteY1" fmla="*/ 0 h 571480"/>
              <a:gd name="connsiteX2" fmla="*/ 9144000 w 9144000"/>
              <a:gd name="connsiteY2" fmla="*/ 571480 h 571480"/>
              <a:gd name="connsiteX3" fmla="*/ 0 w 9144000"/>
              <a:gd name="connsiteY3" fmla="*/ 571480 h 571480"/>
              <a:gd name="connsiteX4" fmla="*/ 0 w 9144000"/>
              <a:gd name="connsiteY4" fmla="*/ 0 h 571480"/>
              <a:gd name="connsiteX0" fmla="*/ 0 w 9144000"/>
              <a:gd name="connsiteY0" fmla="*/ 285776 h 857256"/>
              <a:gd name="connsiteX1" fmla="*/ 8858216 w 9144000"/>
              <a:gd name="connsiteY1" fmla="*/ 0 h 857256"/>
              <a:gd name="connsiteX2" fmla="*/ 9144000 w 9144000"/>
              <a:gd name="connsiteY2" fmla="*/ 857256 h 857256"/>
              <a:gd name="connsiteX3" fmla="*/ 0 w 9144000"/>
              <a:gd name="connsiteY3" fmla="*/ 857256 h 857256"/>
              <a:gd name="connsiteX4" fmla="*/ 0 w 9144000"/>
              <a:gd name="connsiteY4" fmla="*/ 285776 h 857256"/>
              <a:gd name="connsiteX0" fmla="*/ 0 w 9144000"/>
              <a:gd name="connsiteY0" fmla="*/ 285776 h 857256"/>
              <a:gd name="connsiteX1" fmla="*/ 8858216 w 9144000"/>
              <a:gd name="connsiteY1" fmla="*/ 0 h 857256"/>
              <a:gd name="connsiteX2" fmla="*/ 9144000 w 9144000"/>
              <a:gd name="connsiteY2" fmla="*/ 857256 h 857256"/>
              <a:gd name="connsiteX3" fmla="*/ 0 w 9144000"/>
              <a:gd name="connsiteY3" fmla="*/ 857256 h 857256"/>
              <a:gd name="connsiteX4" fmla="*/ 0 w 9144000"/>
              <a:gd name="connsiteY4" fmla="*/ 285776 h 857256"/>
              <a:gd name="connsiteX0" fmla="*/ 0 w 9162434"/>
              <a:gd name="connsiteY0" fmla="*/ 285776 h 857256"/>
              <a:gd name="connsiteX1" fmla="*/ 8858216 w 9162434"/>
              <a:gd name="connsiteY1" fmla="*/ 0 h 857256"/>
              <a:gd name="connsiteX2" fmla="*/ 9162434 w 9162434"/>
              <a:gd name="connsiteY2" fmla="*/ 6161 h 857256"/>
              <a:gd name="connsiteX3" fmla="*/ 9144000 w 9162434"/>
              <a:gd name="connsiteY3" fmla="*/ 857256 h 857256"/>
              <a:gd name="connsiteX4" fmla="*/ 0 w 9162434"/>
              <a:gd name="connsiteY4" fmla="*/ 857256 h 857256"/>
              <a:gd name="connsiteX5" fmla="*/ 0 w 9162434"/>
              <a:gd name="connsiteY5" fmla="*/ 285776 h 857256"/>
              <a:gd name="connsiteX0" fmla="*/ 0 w 9162434"/>
              <a:gd name="connsiteY0" fmla="*/ 500066 h 857256"/>
              <a:gd name="connsiteX1" fmla="*/ 8858216 w 9162434"/>
              <a:gd name="connsiteY1" fmla="*/ 0 h 857256"/>
              <a:gd name="connsiteX2" fmla="*/ 9162434 w 9162434"/>
              <a:gd name="connsiteY2" fmla="*/ 6161 h 857256"/>
              <a:gd name="connsiteX3" fmla="*/ 9144000 w 9162434"/>
              <a:gd name="connsiteY3" fmla="*/ 857256 h 857256"/>
              <a:gd name="connsiteX4" fmla="*/ 0 w 9162434"/>
              <a:gd name="connsiteY4" fmla="*/ 857256 h 857256"/>
              <a:gd name="connsiteX5" fmla="*/ 0 w 9162434"/>
              <a:gd name="connsiteY5" fmla="*/ 500066 h 857256"/>
              <a:gd name="connsiteX0" fmla="*/ 0 w 9162434"/>
              <a:gd name="connsiteY0" fmla="*/ 71414 h 857256"/>
              <a:gd name="connsiteX1" fmla="*/ 8858216 w 9162434"/>
              <a:gd name="connsiteY1" fmla="*/ 0 h 857256"/>
              <a:gd name="connsiteX2" fmla="*/ 9162434 w 9162434"/>
              <a:gd name="connsiteY2" fmla="*/ 6161 h 857256"/>
              <a:gd name="connsiteX3" fmla="*/ 9144000 w 9162434"/>
              <a:gd name="connsiteY3" fmla="*/ 857256 h 857256"/>
              <a:gd name="connsiteX4" fmla="*/ 0 w 9162434"/>
              <a:gd name="connsiteY4" fmla="*/ 857256 h 857256"/>
              <a:gd name="connsiteX5" fmla="*/ 0 w 9162434"/>
              <a:gd name="connsiteY5" fmla="*/ 71414 h 857256"/>
              <a:gd name="connsiteX0" fmla="*/ 0 w 9162434"/>
              <a:gd name="connsiteY0" fmla="*/ 71414 h 857256"/>
              <a:gd name="connsiteX1" fmla="*/ 8858216 w 9162434"/>
              <a:gd name="connsiteY1" fmla="*/ 0 h 857256"/>
              <a:gd name="connsiteX2" fmla="*/ 9162434 w 9162434"/>
              <a:gd name="connsiteY2" fmla="*/ 791955 h 857256"/>
              <a:gd name="connsiteX3" fmla="*/ 9144000 w 9162434"/>
              <a:gd name="connsiteY3" fmla="*/ 857256 h 857256"/>
              <a:gd name="connsiteX4" fmla="*/ 0 w 9162434"/>
              <a:gd name="connsiteY4" fmla="*/ 857256 h 857256"/>
              <a:gd name="connsiteX5" fmla="*/ 0 w 9162434"/>
              <a:gd name="connsiteY5" fmla="*/ 71414 h 857256"/>
              <a:gd name="connsiteX0" fmla="*/ 0 w 9215374"/>
              <a:gd name="connsiteY0" fmla="*/ 0 h 785842"/>
              <a:gd name="connsiteX1" fmla="*/ 9215374 w 9215374"/>
              <a:gd name="connsiteY1" fmla="*/ 285752 h 785842"/>
              <a:gd name="connsiteX2" fmla="*/ 9162434 w 9215374"/>
              <a:gd name="connsiteY2" fmla="*/ 720541 h 785842"/>
              <a:gd name="connsiteX3" fmla="*/ 9144000 w 9215374"/>
              <a:gd name="connsiteY3" fmla="*/ 785842 h 785842"/>
              <a:gd name="connsiteX4" fmla="*/ 0 w 9215374"/>
              <a:gd name="connsiteY4" fmla="*/ 785842 h 785842"/>
              <a:gd name="connsiteX5" fmla="*/ 0 w 9215374"/>
              <a:gd name="connsiteY5" fmla="*/ 0 h 785842"/>
              <a:gd name="connsiteX0" fmla="*/ 0 w 9215374"/>
              <a:gd name="connsiteY0" fmla="*/ 0 h 785842"/>
              <a:gd name="connsiteX1" fmla="*/ 9215374 w 9215374"/>
              <a:gd name="connsiteY1" fmla="*/ 285752 h 785842"/>
              <a:gd name="connsiteX2" fmla="*/ 9162434 w 9215374"/>
              <a:gd name="connsiteY2" fmla="*/ 720541 h 785842"/>
              <a:gd name="connsiteX3" fmla="*/ 9144000 w 9215374"/>
              <a:gd name="connsiteY3" fmla="*/ 785842 h 785842"/>
              <a:gd name="connsiteX4" fmla="*/ 0 w 9215374"/>
              <a:gd name="connsiteY4" fmla="*/ 785842 h 785842"/>
              <a:gd name="connsiteX5" fmla="*/ 0 w 9215374"/>
              <a:gd name="connsiteY5" fmla="*/ 0 h 7858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215374" h="785842">
                <a:moveTo>
                  <a:pt x="0" y="0"/>
                </a:moveTo>
                <a:lnTo>
                  <a:pt x="9215374" y="285752"/>
                </a:lnTo>
                <a:lnTo>
                  <a:pt x="9162434" y="720541"/>
                </a:lnTo>
                <a:lnTo>
                  <a:pt x="9144000" y="785842"/>
                </a:lnTo>
                <a:lnTo>
                  <a:pt x="0" y="785842"/>
                </a:lnTo>
                <a:lnTo>
                  <a:pt x="0" y="0"/>
                </a:lnTo>
                <a:close/>
              </a:path>
            </a:pathLst>
          </a:custGeom>
          <a:solidFill>
            <a:schemeClr val="accent2">
              <a:lumMod val="20000"/>
              <a:lumOff val="80000"/>
            </a:schemeClr>
          </a:solidFill>
          <a:ln>
            <a:solidFill>
              <a:schemeClr val="accent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 name="Pentagone 2"/>
          <p:cNvSpPr/>
          <p:nvPr/>
        </p:nvSpPr>
        <p:spPr>
          <a:xfrm>
            <a:off x="1214414" y="214290"/>
            <a:ext cx="7715272" cy="1000132"/>
          </a:xfrm>
          <a:prstGeom prst="homePlate">
            <a:avLst/>
          </a:prstGeom>
          <a:solidFill>
            <a:srgbClr val="F8EDEC"/>
          </a:solidFill>
          <a:ln>
            <a:noFill/>
          </a:ln>
          <a:effectLst>
            <a:innerShdw blurRad="63500" dist="50800" dir="162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4" name="ZoneTexte 3"/>
          <p:cNvSpPr txBox="1"/>
          <p:nvPr/>
        </p:nvSpPr>
        <p:spPr>
          <a:xfrm>
            <a:off x="642910" y="500042"/>
            <a:ext cx="8215370" cy="769441"/>
          </a:xfrm>
          <a:prstGeom prst="rect">
            <a:avLst/>
          </a:prstGeom>
          <a:noFill/>
        </p:spPr>
        <p:txBody>
          <a:bodyPr wrap="square" rtlCol="0">
            <a:spAutoFit/>
          </a:bodyPr>
          <a:lstStyle/>
          <a:p>
            <a:pPr algn="ctr"/>
            <a:r>
              <a:rPr lang="fr-FR" sz="4400" b="1" dirty="0" smtClean="0">
                <a:latin typeface="Arabic Typesetting" pitchFamily="66" charset="-78"/>
                <a:cs typeface="Arabic Typesetting" pitchFamily="66" charset="-78"/>
              </a:rPr>
              <a:t>APPLICATION</a:t>
            </a:r>
            <a:endParaRPr lang="fr-FR" sz="4400" b="1" dirty="0">
              <a:latin typeface="Arabic Typesetting" pitchFamily="66" charset="-78"/>
              <a:cs typeface="Arabic Typesetting" pitchFamily="66" charset="-78"/>
            </a:endParaRPr>
          </a:p>
        </p:txBody>
      </p:sp>
      <p:sp>
        <p:nvSpPr>
          <p:cNvPr id="29" name="ZoneTexte 28"/>
          <p:cNvSpPr txBox="1"/>
          <p:nvPr/>
        </p:nvSpPr>
        <p:spPr>
          <a:xfrm>
            <a:off x="214282" y="1500174"/>
            <a:ext cx="8715436" cy="4870564"/>
          </a:xfrm>
          <a:prstGeom prst="rect">
            <a:avLst/>
          </a:prstGeom>
          <a:noFill/>
        </p:spPr>
        <p:txBody>
          <a:bodyPr wrap="square" rtlCol="0">
            <a:spAutoFit/>
          </a:bodyPr>
          <a:lstStyle/>
          <a:p>
            <a:pPr algn="just">
              <a:lnSpc>
                <a:spcPct val="150000"/>
              </a:lnSpc>
            </a:pPr>
            <a:r>
              <a:rPr lang="fr-FR" sz="2300" b="1" dirty="0" smtClean="0">
                <a:latin typeface="Times New Roman" pitchFamily="18" charset="0"/>
                <a:cs typeface="Times New Roman" pitchFamily="18" charset="0"/>
              </a:rPr>
              <a:t>4- Plagiat</a:t>
            </a:r>
          </a:p>
          <a:p>
            <a:pPr algn="just">
              <a:lnSpc>
                <a:spcPct val="150000"/>
              </a:lnSpc>
            </a:pPr>
            <a:r>
              <a:rPr lang="fr-FR" sz="2300" dirty="0" smtClean="0">
                <a:latin typeface="Times New Roman" pitchFamily="18" charset="0"/>
                <a:cs typeface="Times New Roman" pitchFamily="18" charset="0"/>
              </a:rPr>
              <a:t>Le «plagiat» vient du latin </a:t>
            </a:r>
            <a:r>
              <a:rPr lang="fr-FR" sz="2300" dirty="0" err="1" smtClean="0">
                <a:latin typeface="Times New Roman" pitchFamily="18" charset="0"/>
                <a:cs typeface="Times New Roman" pitchFamily="18" charset="0"/>
              </a:rPr>
              <a:t>plagiarius</a:t>
            </a:r>
            <a:r>
              <a:rPr lang="fr-FR" sz="2300" dirty="0" smtClean="0">
                <a:latin typeface="Times New Roman" pitchFamily="18" charset="0"/>
                <a:cs typeface="Times New Roman" pitchFamily="18" charset="0"/>
              </a:rPr>
              <a:t>, qui signifiait dans la Rome antique le fait de voler l’esclave d’un autre ou de vendre une personne libre. Le plagiat universitaire est une expression utilisée pour désigner le plagiat étudiant et le plagiat dans la recherche scientifique. Il consiste en l’appropriation des travaux ou les idées d’autres personnes (thèse, rapport, publication …) ; cela concerne les copiés-collés d’une partie de textes, de textes entiers ou d’images, sans le consentement de son auteur ou sans citer ses sources (</a:t>
            </a:r>
            <a:r>
              <a:rPr lang="fr-FR" sz="2300" dirty="0" err="1" smtClean="0">
                <a:latin typeface="Times New Roman" pitchFamily="18" charset="0"/>
                <a:cs typeface="Times New Roman" pitchFamily="18" charset="0"/>
              </a:rPr>
              <a:t>Simonnot</a:t>
            </a:r>
            <a:r>
              <a:rPr lang="fr-FR" sz="2300" dirty="0" smtClean="0">
                <a:latin typeface="Times New Roman" pitchFamily="18" charset="0"/>
                <a:cs typeface="Times New Roman" pitchFamily="18" charset="0"/>
              </a:rPr>
              <a:t>, 2014).</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rme libre 4"/>
          <p:cNvSpPr/>
          <p:nvPr/>
        </p:nvSpPr>
        <p:spPr>
          <a:xfrm>
            <a:off x="0" y="6072158"/>
            <a:ext cx="9215374" cy="785842"/>
          </a:xfrm>
          <a:custGeom>
            <a:avLst/>
            <a:gdLst>
              <a:gd name="connsiteX0" fmla="*/ 0 w 9144000"/>
              <a:gd name="connsiteY0" fmla="*/ 0 h 571480"/>
              <a:gd name="connsiteX1" fmla="*/ 9144000 w 9144000"/>
              <a:gd name="connsiteY1" fmla="*/ 0 h 571480"/>
              <a:gd name="connsiteX2" fmla="*/ 9144000 w 9144000"/>
              <a:gd name="connsiteY2" fmla="*/ 571480 h 571480"/>
              <a:gd name="connsiteX3" fmla="*/ 0 w 9144000"/>
              <a:gd name="connsiteY3" fmla="*/ 571480 h 571480"/>
              <a:gd name="connsiteX4" fmla="*/ 0 w 9144000"/>
              <a:gd name="connsiteY4" fmla="*/ 0 h 571480"/>
              <a:gd name="connsiteX0" fmla="*/ 0 w 9144000"/>
              <a:gd name="connsiteY0" fmla="*/ 285776 h 857256"/>
              <a:gd name="connsiteX1" fmla="*/ 8858216 w 9144000"/>
              <a:gd name="connsiteY1" fmla="*/ 0 h 857256"/>
              <a:gd name="connsiteX2" fmla="*/ 9144000 w 9144000"/>
              <a:gd name="connsiteY2" fmla="*/ 857256 h 857256"/>
              <a:gd name="connsiteX3" fmla="*/ 0 w 9144000"/>
              <a:gd name="connsiteY3" fmla="*/ 857256 h 857256"/>
              <a:gd name="connsiteX4" fmla="*/ 0 w 9144000"/>
              <a:gd name="connsiteY4" fmla="*/ 285776 h 857256"/>
              <a:gd name="connsiteX0" fmla="*/ 0 w 9144000"/>
              <a:gd name="connsiteY0" fmla="*/ 285776 h 857256"/>
              <a:gd name="connsiteX1" fmla="*/ 8858216 w 9144000"/>
              <a:gd name="connsiteY1" fmla="*/ 0 h 857256"/>
              <a:gd name="connsiteX2" fmla="*/ 9144000 w 9144000"/>
              <a:gd name="connsiteY2" fmla="*/ 857256 h 857256"/>
              <a:gd name="connsiteX3" fmla="*/ 0 w 9144000"/>
              <a:gd name="connsiteY3" fmla="*/ 857256 h 857256"/>
              <a:gd name="connsiteX4" fmla="*/ 0 w 9144000"/>
              <a:gd name="connsiteY4" fmla="*/ 285776 h 857256"/>
              <a:gd name="connsiteX0" fmla="*/ 0 w 9162434"/>
              <a:gd name="connsiteY0" fmla="*/ 285776 h 857256"/>
              <a:gd name="connsiteX1" fmla="*/ 8858216 w 9162434"/>
              <a:gd name="connsiteY1" fmla="*/ 0 h 857256"/>
              <a:gd name="connsiteX2" fmla="*/ 9162434 w 9162434"/>
              <a:gd name="connsiteY2" fmla="*/ 6161 h 857256"/>
              <a:gd name="connsiteX3" fmla="*/ 9144000 w 9162434"/>
              <a:gd name="connsiteY3" fmla="*/ 857256 h 857256"/>
              <a:gd name="connsiteX4" fmla="*/ 0 w 9162434"/>
              <a:gd name="connsiteY4" fmla="*/ 857256 h 857256"/>
              <a:gd name="connsiteX5" fmla="*/ 0 w 9162434"/>
              <a:gd name="connsiteY5" fmla="*/ 285776 h 857256"/>
              <a:gd name="connsiteX0" fmla="*/ 0 w 9162434"/>
              <a:gd name="connsiteY0" fmla="*/ 500066 h 857256"/>
              <a:gd name="connsiteX1" fmla="*/ 8858216 w 9162434"/>
              <a:gd name="connsiteY1" fmla="*/ 0 h 857256"/>
              <a:gd name="connsiteX2" fmla="*/ 9162434 w 9162434"/>
              <a:gd name="connsiteY2" fmla="*/ 6161 h 857256"/>
              <a:gd name="connsiteX3" fmla="*/ 9144000 w 9162434"/>
              <a:gd name="connsiteY3" fmla="*/ 857256 h 857256"/>
              <a:gd name="connsiteX4" fmla="*/ 0 w 9162434"/>
              <a:gd name="connsiteY4" fmla="*/ 857256 h 857256"/>
              <a:gd name="connsiteX5" fmla="*/ 0 w 9162434"/>
              <a:gd name="connsiteY5" fmla="*/ 500066 h 857256"/>
              <a:gd name="connsiteX0" fmla="*/ 0 w 9162434"/>
              <a:gd name="connsiteY0" fmla="*/ 71414 h 857256"/>
              <a:gd name="connsiteX1" fmla="*/ 8858216 w 9162434"/>
              <a:gd name="connsiteY1" fmla="*/ 0 h 857256"/>
              <a:gd name="connsiteX2" fmla="*/ 9162434 w 9162434"/>
              <a:gd name="connsiteY2" fmla="*/ 6161 h 857256"/>
              <a:gd name="connsiteX3" fmla="*/ 9144000 w 9162434"/>
              <a:gd name="connsiteY3" fmla="*/ 857256 h 857256"/>
              <a:gd name="connsiteX4" fmla="*/ 0 w 9162434"/>
              <a:gd name="connsiteY4" fmla="*/ 857256 h 857256"/>
              <a:gd name="connsiteX5" fmla="*/ 0 w 9162434"/>
              <a:gd name="connsiteY5" fmla="*/ 71414 h 857256"/>
              <a:gd name="connsiteX0" fmla="*/ 0 w 9162434"/>
              <a:gd name="connsiteY0" fmla="*/ 71414 h 857256"/>
              <a:gd name="connsiteX1" fmla="*/ 8858216 w 9162434"/>
              <a:gd name="connsiteY1" fmla="*/ 0 h 857256"/>
              <a:gd name="connsiteX2" fmla="*/ 9162434 w 9162434"/>
              <a:gd name="connsiteY2" fmla="*/ 791955 h 857256"/>
              <a:gd name="connsiteX3" fmla="*/ 9144000 w 9162434"/>
              <a:gd name="connsiteY3" fmla="*/ 857256 h 857256"/>
              <a:gd name="connsiteX4" fmla="*/ 0 w 9162434"/>
              <a:gd name="connsiteY4" fmla="*/ 857256 h 857256"/>
              <a:gd name="connsiteX5" fmla="*/ 0 w 9162434"/>
              <a:gd name="connsiteY5" fmla="*/ 71414 h 857256"/>
              <a:gd name="connsiteX0" fmla="*/ 0 w 9215374"/>
              <a:gd name="connsiteY0" fmla="*/ 0 h 785842"/>
              <a:gd name="connsiteX1" fmla="*/ 9215374 w 9215374"/>
              <a:gd name="connsiteY1" fmla="*/ 285752 h 785842"/>
              <a:gd name="connsiteX2" fmla="*/ 9162434 w 9215374"/>
              <a:gd name="connsiteY2" fmla="*/ 720541 h 785842"/>
              <a:gd name="connsiteX3" fmla="*/ 9144000 w 9215374"/>
              <a:gd name="connsiteY3" fmla="*/ 785842 h 785842"/>
              <a:gd name="connsiteX4" fmla="*/ 0 w 9215374"/>
              <a:gd name="connsiteY4" fmla="*/ 785842 h 785842"/>
              <a:gd name="connsiteX5" fmla="*/ 0 w 9215374"/>
              <a:gd name="connsiteY5" fmla="*/ 0 h 785842"/>
              <a:gd name="connsiteX0" fmla="*/ 0 w 9215374"/>
              <a:gd name="connsiteY0" fmla="*/ 0 h 785842"/>
              <a:gd name="connsiteX1" fmla="*/ 9215374 w 9215374"/>
              <a:gd name="connsiteY1" fmla="*/ 285752 h 785842"/>
              <a:gd name="connsiteX2" fmla="*/ 9162434 w 9215374"/>
              <a:gd name="connsiteY2" fmla="*/ 720541 h 785842"/>
              <a:gd name="connsiteX3" fmla="*/ 9144000 w 9215374"/>
              <a:gd name="connsiteY3" fmla="*/ 785842 h 785842"/>
              <a:gd name="connsiteX4" fmla="*/ 0 w 9215374"/>
              <a:gd name="connsiteY4" fmla="*/ 785842 h 785842"/>
              <a:gd name="connsiteX5" fmla="*/ 0 w 9215374"/>
              <a:gd name="connsiteY5" fmla="*/ 0 h 7858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215374" h="785842">
                <a:moveTo>
                  <a:pt x="0" y="0"/>
                </a:moveTo>
                <a:lnTo>
                  <a:pt x="9215374" y="285752"/>
                </a:lnTo>
                <a:lnTo>
                  <a:pt x="9162434" y="720541"/>
                </a:lnTo>
                <a:lnTo>
                  <a:pt x="9144000" y="785842"/>
                </a:lnTo>
                <a:lnTo>
                  <a:pt x="0" y="785842"/>
                </a:lnTo>
                <a:lnTo>
                  <a:pt x="0" y="0"/>
                </a:lnTo>
                <a:close/>
              </a:path>
            </a:pathLst>
          </a:custGeom>
          <a:solidFill>
            <a:schemeClr val="accent2">
              <a:lumMod val="20000"/>
              <a:lumOff val="80000"/>
            </a:schemeClr>
          </a:solidFill>
          <a:ln>
            <a:solidFill>
              <a:schemeClr val="accent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 name="Pentagone 2"/>
          <p:cNvSpPr/>
          <p:nvPr/>
        </p:nvSpPr>
        <p:spPr>
          <a:xfrm>
            <a:off x="1214414" y="214290"/>
            <a:ext cx="7715272" cy="1000132"/>
          </a:xfrm>
          <a:prstGeom prst="homePlate">
            <a:avLst/>
          </a:prstGeom>
          <a:solidFill>
            <a:srgbClr val="F8EDEC"/>
          </a:solidFill>
          <a:ln>
            <a:noFill/>
          </a:ln>
          <a:effectLst>
            <a:innerShdw blurRad="63500" dist="50800" dir="162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4" name="ZoneTexte 3"/>
          <p:cNvSpPr txBox="1"/>
          <p:nvPr/>
        </p:nvSpPr>
        <p:spPr>
          <a:xfrm>
            <a:off x="642910" y="500042"/>
            <a:ext cx="8215370" cy="769441"/>
          </a:xfrm>
          <a:prstGeom prst="rect">
            <a:avLst/>
          </a:prstGeom>
          <a:noFill/>
        </p:spPr>
        <p:txBody>
          <a:bodyPr wrap="square" rtlCol="0">
            <a:spAutoFit/>
          </a:bodyPr>
          <a:lstStyle/>
          <a:p>
            <a:pPr algn="ctr"/>
            <a:r>
              <a:rPr lang="fr-FR" sz="4400" b="1" dirty="0" smtClean="0">
                <a:latin typeface="Arabic Typesetting" pitchFamily="66" charset="-78"/>
                <a:cs typeface="Arabic Typesetting" pitchFamily="66" charset="-78"/>
              </a:rPr>
              <a:t>APPLICATION</a:t>
            </a:r>
            <a:endParaRPr lang="fr-FR" sz="4400" b="1" dirty="0">
              <a:latin typeface="Arabic Typesetting" pitchFamily="66" charset="-78"/>
              <a:cs typeface="Arabic Typesetting" pitchFamily="66" charset="-78"/>
            </a:endParaRPr>
          </a:p>
        </p:txBody>
      </p:sp>
      <p:sp>
        <p:nvSpPr>
          <p:cNvPr id="29" name="ZoneTexte 28"/>
          <p:cNvSpPr txBox="1"/>
          <p:nvPr/>
        </p:nvSpPr>
        <p:spPr>
          <a:xfrm>
            <a:off x="214282" y="1428736"/>
            <a:ext cx="8715436" cy="4870564"/>
          </a:xfrm>
          <a:prstGeom prst="rect">
            <a:avLst/>
          </a:prstGeom>
          <a:noFill/>
        </p:spPr>
        <p:txBody>
          <a:bodyPr wrap="square" rtlCol="0">
            <a:spAutoFit/>
          </a:bodyPr>
          <a:lstStyle/>
          <a:p>
            <a:pPr algn="just">
              <a:lnSpc>
                <a:spcPct val="150000"/>
              </a:lnSpc>
            </a:pPr>
            <a:r>
              <a:rPr lang="fr-FR" sz="2300" b="1" dirty="0" smtClean="0">
                <a:latin typeface="Times New Roman" pitchFamily="18" charset="0"/>
                <a:cs typeface="Times New Roman" pitchFamily="18" charset="0"/>
              </a:rPr>
              <a:t>4-1- Quelques exemples de Plagiat</a:t>
            </a:r>
          </a:p>
          <a:p>
            <a:pPr algn="just">
              <a:lnSpc>
                <a:spcPct val="150000"/>
              </a:lnSpc>
              <a:buFont typeface="Arial" pitchFamily="34" charset="0"/>
              <a:buChar char="•"/>
            </a:pPr>
            <a:r>
              <a:rPr lang="fr-FR" sz="2300" b="1" dirty="0" smtClean="0">
                <a:latin typeface="Times New Roman" pitchFamily="18" charset="0"/>
                <a:cs typeface="Times New Roman" pitchFamily="18" charset="0"/>
              </a:rPr>
              <a:t> </a:t>
            </a:r>
            <a:r>
              <a:rPr lang="fr-FR" sz="2300" dirty="0" smtClean="0">
                <a:latin typeface="Times New Roman" pitchFamily="18" charset="0"/>
                <a:cs typeface="Times New Roman" pitchFamily="18" charset="0"/>
              </a:rPr>
              <a:t>Copier textuellement un passage d’un livre, d’une revue ou d’une page Web sans indiquer la source.</a:t>
            </a:r>
          </a:p>
          <a:p>
            <a:pPr algn="just">
              <a:lnSpc>
                <a:spcPct val="150000"/>
              </a:lnSpc>
              <a:buFont typeface="Arial" pitchFamily="34" charset="0"/>
              <a:buChar char="•"/>
            </a:pPr>
            <a:r>
              <a:rPr lang="fr-FR" sz="2300" dirty="0" smtClean="0">
                <a:latin typeface="Times New Roman" pitchFamily="18" charset="0"/>
                <a:cs typeface="Times New Roman" pitchFamily="18" charset="0"/>
              </a:rPr>
              <a:t> Insérer dans un travail des images, des graphiques, des données, etc. provenant de sources externes sans indiquer la provenance.</a:t>
            </a:r>
          </a:p>
          <a:p>
            <a:pPr algn="just">
              <a:lnSpc>
                <a:spcPct val="150000"/>
              </a:lnSpc>
              <a:buFont typeface="Arial" pitchFamily="34" charset="0"/>
              <a:buChar char="•"/>
            </a:pPr>
            <a:r>
              <a:rPr lang="fr-FR" sz="2300" dirty="0" smtClean="0">
                <a:latin typeface="Times New Roman" pitchFamily="18" charset="0"/>
                <a:cs typeface="Times New Roman" pitchFamily="18" charset="0"/>
              </a:rPr>
              <a:t> Utiliser le travail d’une autre personne et le présenter comme le sien (et ce, même si cette personne a donné son accord). </a:t>
            </a:r>
          </a:p>
          <a:p>
            <a:pPr algn="just">
              <a:lnSpc>
                <a:spcPct val="150000"/>
              </a:lnSpc>
              <a:buFont typeface="Arial" pitchFamily="34" charset="0"/>
              <a:buChar char="•"/>
            </a:pPr>
            <a:r>
              <a:rPr lang="fr-FR" sz="2300" dirty="0" smtClean="0">
                <a:latin typeface="Times New Roman" pitchFamily="18" charset="0"/>
                <a:cs typeface="Times New Roman" pitchFamily="18" charset="0"/>
              </a:rPr>
              <a:t> Copier coller le travail de quelqu’un d’autre en langue étrangère et en faire la traduction sans mentionner la source</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rme libre 4"/>
          <p:cNvSpPr/>
          <p:nvPr/>
        </p:nvSpPr>
        <p:spPr>
          <a:xfrm>
            <a:off x="0" y="6072158"/>
            <a:ext cx="9215374" cy="785842"/>
          </a:xfrm>
          <a:custGeom>
            <a:avLst/>
            <a:gdLst>
              <a:gd name="connsiteX0" fmla="*/ 0 w 9144000"/>
              <a:gd name="connsiteY0" fmla="*/ 0 h 571480"/>
              <a:gd name="connsiteX1" fmla="*/ 9144000 w 9144000"/>
              <a:gd name="connsiteY1" fmla="*/ 0 h 571480"/>
              <a:gd name="connsiteX2" fmla="*/ 9144000 w 9144000"/>
              <a:gd name="connsiteY2" fmla="*/ 571480 h 571480"/>
              <a:gd name="connsiteX3" fmla="*/ 0 w 9144000"/>
              <a:gd name="connsiteY3" fmla="*/ 571480 h 571480"/>
              <a:gd name="connsiteX4" fmla="*/ 0 w 9144000"/>
              <a:gd name="connsiteY4" fmla="*/ 0 h 571480"/>
              <a:gd name="connsiteX0" fmla="*/ 0 w 9144000"/>
              <a:gd name="connsiteY0" fmla="*/ 285776 h 857256"/>
              <a:gd name="connsiteX1" fmla="*/ 8858216 w 9144000"/>
              <a:gd name="connsiteY1" fmla="*/ 0 h 857256"/>
              <a:gd name="connsiteX2" fmla="*/ 9144000 w 9144000"/>
              <a:gd name="connsiteY2" fmla="*/ 857256 h 857256"/>
              <a:gd name="connsiteX3" fmla="*/ 0 w 9144000"/>
              <a:gd name="connsiteY3" fmla="*/ 857256 h 857256"/>
              <a:gd name="connsiteX4" fmla="*/ 0 w 9144000"/>
              <a:gd name="connsiteY4" fmla="*/ 285776 h 857256"/>
              <a:gd name="connsiteX0" fmla="*/ 0 w 9144000"/>
              <a:gd name="connsiteY0" fmla="*/ 285776 h 857256"/>
              <a:gd name="connsiteX1" fmla="*/ 8858216 w 9144000"/>
              <a:gd name="connsiteY1" fmla="*/ 0 h 857256"/>
              <a:gd name="connsiteX2" fmla="*/ 9144000 w 9144000"/>
              <a:gd name="connsiteY2" fmla="*/ 857256 h 857256"/>
              <a:gd name="connsiteX3" fmla="*/ 0 w 9144000"/>
              <a:gd name="connsiteY3" fmla="*/ 857256 h 857256"/>
              <a:gd name="connsiteX4" fmla="*/ 0 w 9144000"/>
              <a:gd name="connsiteY4" fmla="*/ 285776 h 857256"/>
              <a:gd name="connsiteX0" fmla="*/ 0 w 9162434"/>
              <a:gd name="connsiteY0" fmla="*/ 285776 h 857256"/>
              <a:gd name="connsiteX1" fmla="*/ 8858216 w 9162434"/>
              <a:gd name="connsiteY1" fmla="*/ 0 h 857256"/>
              <a:gd name="connsiteX2" fmla="*/ 9162434 w 9162434"/>
              <a:gd name="connsiteY2" fmla="*/ 6161 h 857256"/>
              <a:gd name="connsiteX3" fmla="*/ 9144000 w 9162434"/>
              <a:gd name="connsiteY3" fmla="*/ 857256 h 857256"/>
              <a:gd name="connsiteX4" fmla="*/ 0 w 9162434"/>
              <a:gd name="connsiteY4" fmla="*/ 857256 h 857256"/>
              <a:gd name="connsiteX5" fmla="*/ 0 w 9162434"/>
              <a:gd name="connsiteY5" fmla="*/ 285776 h 857256"/>
              <a:gd name="connsiteX0" fmla="*/ 0 w 9162434"/>
              <a:gd name="connsiteY0" fmla="*/ 500066 h 857256"/>
              <a:gd name="connsiteX1" fmla="*/ 8858216 w 9162434"/>
              <a:gd name="connsiteY1" fmla="*/ 0 h 857256"/>
              <a:gd name="connsiteX2" fmla="*/ 9162434 w 9162434"/>
              <a:gd name="connsiteY2" fmla="*/ 6161 h 857256"/>
              <a:gd name="connsiteX3" fmla="*/ 9144000 w 9162434"/>
              <a:gd name="connsiteY3" fmla="*/ 857256 h 857256"/>
              <a:gd name="connsiteX4" fmla="*/ 0 w 9162434"/>
              <a:gd name="connsiteY4" fmla="*/ 857256 h 857256"/>
              <a:gd name="connsiteX5" fmla="*/ 0 w 9162434"/>
              <a:gd name="connsiteY5" fmla="*/ 500066 h 857256"/>
              <a:gd name="connsiteX0" fmla="*/ 0 w 9162434"/>
              <a:gd name="connsiteY0" fmla="*/ 71414 h 857256"/>
              <a:gd name="connsiteX1" fmla="*/ 8858216 w 9162434"/>
              <a:gd name="connsiteY1" fmla="*/ 0 h 857256"/>
              <a:gd name="connsiteX2" fmla="*/ 9162434 w 9162434"/>
              <a:gd name="connsiteY2" fmla="*/ 6161 h 857256"/>
              <a:gd name="connsiteX3" fmla="*/ 9144000 w 9162434"/>
              <a:gd name="connsiteY3" fmla="*/ 857256 h 857256"/>
              <a:gd name="connsiteX4" fmla="*/ 0 w 9162434"/>
              <a:gd name="connsiteY4" fmla="*/ 857256 h 857256"/>
              <a:gd name="connsiteX5" fmla="*/ 0 w 9162434"/>
              <a:gd name="connsiteY5" fmla="*/ 71414 h 857256"/>
              <a:gd name="connsiteX0" fmla="*/ 0 w 9162434"/>
              <a:gd name="connsiteY0" fmla="*/ 71414 h 857256"/>
              <a:gd name="connsiteX1" fmla="*/ 8858216 w 9162434"/>
              <a:gd name="connsiteY1" fmla="*/ 0 h 857256"/>
              <a:gd name="connsiteX2" fmla="*/ 9162434 w 9162434"/>
              <a:gd name="connsiteY2" fmla="*/ 791955 h 857256"/>
              <a:gd name="connsiteX3" fmla="*/ 9144000 w 9162434"/>
              <a:gd name="connsiteY3" fmla="*/ 857256 h 857256"/>
              <a:gd name="connsiteX4" fmla="*/ 0 w 9162434"/>
              <a:gd name="connsiteY4" fmla="*/ 857256 h 857256"/>
              <a:gd name="connsiteX5" fmla="*/ 0 w 9162434"/>
              <a:gd name="connsiteY5" fmla="*/ 71414 h 857256"/>
              <a:gd name="connsiteX0" fmla="*/ 0 w 9215374"/>
              <a:gd name="connsiteY0" fmla="*/ 0 h 785842"/>
              <a:gd name="connsiteX1" fmla="*/ 9215374 w 9215374"/>
              <a:gd name="connsiteY1" fmla="*/ 285752 h 785842"/>
              <a:gd name="connsiteX2" fmla="*/ 9162434 w 9215374"/>
              <a:gd name="connsiteY2" fmla="*/ 720541 h 785842"/>
              <a:gd name="connsiteX3" fmla="*/ 9144000 w 9215374"/>
              <a:gd name="connsiteY3" fmla="*/ 785842 h 785842"/>
              <a:gd name="connsiteX4" fmla="*/ 0 w 9215374"/>
              <a:gd name="connsiteY4" fmla="*/ 785842 h 785842"/>
              <a:gd name="connsiteX5" fmla="*/ 0 w 9215374"/>
              <a:gd name="connsiteY5" fmla="*/ 0 h 785842"/>
              <a:gd name="connsiteX0" fmla="*/ 0 w 9215374"/>
              <a:gd name="connsiteY0" fmla="*/ 0 h 785842"/>
              <a:gd name="connsiteX1" fmla="*/ 9215374 w 9215374"/>
              <a:gd name="connsiteY1" fmla="*/ 285752 h 785842"/>
              <a:gd name="connsiteX2" fmla="*/ 9162434 w 9215374"/>
              <a:gd name="connsiteY2" fmla="*/ 720541 h 785842"/>
              <a:gd name="connsiteX3" fmla="*/ 9144000 w 9215374"/>
              <a:gd name="connsiteY3" fmla="*/ 785842 h 785842"/>
              <a:gd name="connsiteX4" fmla="*/ 0 w 9215374"/>
              <a:gd name="connsiteY4" fmla="*/ 785842 h 785842"/>
              <a:gd name="connsiteX5" fmla="*/ 0 w 9215374"/>
              <a:gd name="connsiteY5" fmla="*/ 0 h 7858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215374" h="785842">
                <a:moveTo>
                  <a:pt x="0" y="0"/>
                </a:moveTo>
                <a:lnTo>
                  <a:pt x="9215374" y="285752"/>
                </a:lnTo>
                <a:lnTo>
                  <a:pt x="9162434" y="720541"/>
                </a:lnTo>
                <a:lnTo>
                  <a:pt x="9144000" y="785842"/>
                </a:lnTo>
                <a:lnTo>
                  <a:pt x="0" y="785842"/>
                </a:lnTo>
                <a:lnTo>
                  <a:pt x="0" y="0"/>
                </a:lnTo>
                <a:close/>
              </a:path>
            </a:pathLst>
          </a:custGeom>
          <a:solidFill>
            <a:schemeClr val="accent2">
              <a:lumMod val="20000"/>
              <a:lumOff val="80000"/>
            </a:schemeClr>
          </a:solidFill>
          <a:ln>
            <a:solidFill>
              <a:schemeClr val="accent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 name="Pentagone 2"/>
          <p:cNvSpPr/>
          <p:nvPr/>
        </p:nvSpPr>
        <p:spPr>
          <a:xfrm>
            <a:off x="1214414" y="214290"/>
            <a:ext cx="7715272" cy="1000132"/>
          </a:xfrm>
          <a:prstGeom prst="homePlate">
            <a:avLst/>
          </a:prstGeom>
          <a:solidFill>
            <a:srgbClr val="F8EDEC"/>
          </a:solidFill>
          <a:ln>
            <a:noFill/>
          </a:ln>
          <a:effectLst>
            <a:innerShdw blurRad="63500" dist="50800" dir="162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4" name="ZoneTexte 3"/>
          <p:cNvSpPr txBox="1"/>
          <p:nvPr/>
        </p:nvSpPr>
        <p:spPr>
          <a:xfrm>
            <a:off x="642910" y="500042"/>
            <a:ext cx="8215370" cy="769441"/>
          </a:xfrm>
          <a:prstGeom prst="rect">
            <a:avLst/>
          </a:prstGeom>
          <a:noFill/>
        </p:spPr>
        <p:txBody>
          <a:bodyPr wrap="square" rtlCol="0">
            <a:spAutoFit/>
          </a:bodyPr>
          <a:lstStyle/>
          <a:p>
            <a:pPr algn="ctr"/>
            <a:r>
              <a:rPr lang="fr-FR" sz="4400" b="1" dirty="0" smtClean="0">
                <a:latin typeface="Arabic Typesetting" pitchFamily="66" charset="-78"/>
                <a:cs typeface="Arabic Typesetting" pitchFamily="66" charset="-78"/>
              </a:rPr>
              <a:t>APPLICATION</a:t>
            </a:r>
            <a:endParaRPr lang="fr-FR" sz="4400" b="1" dirty="0">
              <a:latin typeface="Arabic Typesetting" pitchFamily="66" charset="-78"/>
              <a:cs typeface="Arabic Typesetting" pitchFamily="66" charset="-78"/>
            </a:endParaRPr>
          </a:p>
        </p:txBody>
      </p:sp>
      <p:sp>
        <p:nvSpPr>
          <p:cNvPr id="29" name="ZoneTexte 28"/>
          <p:cNvSpPr txBox="1"/>
          <p:nvPr/>
        </p:nvSpPr>
        <p:spPr>
          <a:xfrm>
            <a:off x="214282" y="1857364"/>
            <a:ext cx="8715436" cy="3277820"/>
          </a:xfrm>
          <a:prstGeom prst="rect">
            <a:avLst/>
          </a:prstGeom>
          <a:noFill/>
        </p:spPr>
        <p:txBody>
          <a:bodyPr wrap="square" rtlCol="0">
            <a:spAutoFit/>
          </a:bodyPr>
          <a:lstStyle/>
          <a:p>
            <a:pPr algn="just">
              <a:lnSpc>
                <a:spcPct val="150000"/>
              </a:lnSpc>
              <a:buFont typeface="Arial" pitchFamily="34" charset="0"/>
              <a:buChar char="•"/>
            </a:pPr>
            <a:r>
              <a:rPr lang="fr-FR" sz="2300" dirty="0" smtClean="0">
                <a:latin typeface="Times New Roman" pitchFamily="18" charset="0"/>
                <a:cs typeface="Times New Roman" pitchFamily="18" charset="0"/>
              </a:rPr>
              <a:t> Traduire l’idée d’autrui avec ses propres mots sans citer l’auteur. C’est ce qu’on appelle : faire de la "paraphrase".</a:t>
            </a:r>
          </a:p>
          <a:p>
            <a:pPr algn="just">
              <a:lnSpc>
                <a:spcPct val="150000"/>
              </a:lnSpc>
              <a:buFont typeface="Arial" pitchFamily="34" charset="0"/>
              <a:buChar char="•"/>
            </a:pPr>
            <a:r>
              <a:rPr lang="fr-FR" sz="2300" dirty="0" smtClean="0">
                <a:latin typeface="Times New Roman" pitchFamily="18" charset="0"/>
                <a:cs typeface="Times New Roman" pitchFamily="18" charset="0"/>
              </a:rPr>
              <a:t> Faire de l’auto-plagiat qui consiste à réutiliser intégralement ou dans une grande proportion d’un travail de type compte rendus, rapports, mémoire de licence, mémoire de master, thèse de doctorat ou autre, rédigé auparavant par soi-même.</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rme libre 4"/>
          <p:cNvSpPr/>
          <p:nvPr/>
        </p:nvSpPr>
        <p:spPr>
          <a:xfrm>
            <a:off x="0" y="6072158"/>
            <a:ext cx="9215374" cy="785842"/>
          </a:xfrm>
          <a:custGeom>
            <a:avLst/>
            <a:gdLst>
              <a:gd name="connsiteX0" fmla="*/ 0 w 9144000"/>
              <a:gd name="connsiteY0" fmla="*/ 0 h 571480"/>
              <a:gd name="connsiteX1" fmla="*/ 9144000 w 9144000"/>
              <a:gd name="connsiteY1" fmla="*/ 0 h 571480"/>
              <a:gd name="connsiteX2" fmla="*/ 9144000 w 9144000"/>
              <a:gd name="connsiteY2" fmla="*/ 571480 h 571480"/>
              <a:gd name="connsiteX3" fmla="*/ 0 w 9144000"/>
              <a:gd name="connsiteY3" fmla="*/ 571480 h 571480"/>
              <a:gd name="connsiteX4" fmla="*/ 0 w 9144000"/>
              <a:gd name="connsiteY4" fmla="*/ 0 h 571480"/>
              <a:gd name="connsiteX0" fmla="*/ 0 w 9144000"/>
              <a:gd name="connsiteY0" fmla="*/ 285776 h 857256"/>
              <a:gd name="connsiteX1" fmla="*/ 8858216 w 9144000"/>
              <a:gd name="connsiteY1" fmla="*/ 0 h 857256"/>
              <a:gd name="connsiteX2" fmla="*/ 9144000 w 9144000"/>
              <a:gd name="connsiteY2" fmla="*/ 857256 h 857256"/>
              <a:gd name="connsiteX3" fmla="*/ 0 w 9144000"/>
              <a:gd name="connsiteY3" fmla="*/ 857256 h 857256"/>
              <a:gd name="connsiteX4" fmla="*/ 0 w 9144000"/>
              <a:gd name="connsiteY4" fmla="*/ 285776 h 857256"/>
              <a:gd name="connsiteX0" fmla="*/ 0 w 9144000"/>
              <a:gd name="connsiteY0" fmla="*/ 285776 h 857256"/>
              <a:gd name="connsiteX1" fmla="*/ 8858216 w 9144000"/>
              <a:gd name="connsiteY1" fmla="*/ 0 h 857256"/>
              <a:gd name="connsiteX2" fmla="*/ 9144000 w 9144000"/>
              <a:gd name="connsiteY2" fmla="*/ 857256 h 857256"/>
              <a:gd name="connsiteX3" fmla="*/ 0 w 9144000"/>
              <a:gd name="connsiteY3" fmla="*/ 857256 h 857256"/>
              <a:gd name="connsiteX4" fmla="*/ 0 w 9144000"/>
              <a:gd name="connsiteY4" fmla="*/ 285776 h 857256"/>
              <a:gd name="connsiteX0" fmla="*/ 0 w 9162434"/>
              <a:gd name="connsiteY0" fmla="*/ 285776 h 857256"/>
              <a:gd name="connsiteX1" fmla="*/ 8858216 w 9162434"/>
              <a:gd name="connsiteY1" fmla="*/ 0 h 857256"/>
              <a:gd name="connsiteX2" fmla="*/ 9162434 w 9162434"/>
              <a:gd name="connsiteY2" fmla="*/ 6161 h 857256"/>
              <a:gd name="connsiteX3" fmla="*/ 9144000 w 9162434"/>
              <a:gd name="connsiteY3" fmla="*/ 857256 h 857256"/>
              <a:gd name="connsiteX4" fmla="*/ 0 w 9162434"/>
              <a:gd name="connsiteY4" fmla="*/ 857256 h 857256"/>
              <a:gd name="connsiteX5" fmla="*/ 0 w 9162434"/>
              <a:gd name="connsiteY5" fmla="*/ 285776 h 857256"/>
              <a:gd name="connsiteX0" fmla="*/ 0 w 9162434"/>
              <a:gd name="connsiteY0" fmla="*/ 500066 h 857256"/>
              <a:gd name="connsiteX1" fmla="*/ 8858216 w 9162434"/>
              <a:gd name="connsiteY1" fmla="*/ 0 h 857256"/>
              <a:gd name="connsiteX2" fmla="*/ 9162434 w 9162434"/>
              <a:gd name="connsiteY2" fmla="*/ 6161 h 857256"/>
              <a:gd name="connsiteX3" fmla="*/ 9144000 w 9162434"/>
              <a:gd name="connsiteY3" fmla="*/ 857256 h 857256"/>
              <a:gd name="connsiteX4" fmla="*/ 0 w 9162434"/>
              <a:gd name="connsiteY4" fmla="*/ 857256 h 857256"/>
              <a:gd name="connsiteX5" fmla="*/ 0 w 9162434"/>
              <a:gd name="connsiteY5" fmla="*/ 500066 h 857256"/>
              <a:gd name="connsiteX0" fmla="*/ 0 w 9162434"/>
              <a:gd name="connsiteY0" fmla="*/ 71414 h 857256"/>
              <a:gd name="connsiteX1" fmla="*/ 8858216 w 9162434"/>
              <a:gd name="connsiteY1" fmla="*/ 0 h 857256"/>
              <a:gd name="connsiteX2" fmla="*/ 9162434 w 9162434"/>
              <a:gd name="connsiteY2" fmla="*/ 6161 h 857256"/>
              <a:gd name="connsiteX3" fmla="*/ 9144000 w 9162434"/>
              <a:gd name="connsiteY3" fmla="*/ 857256 h 857256"/>
              <a:gd name="connsiteX4" fmla="*/ 0 w 9162434"/>
              <a:gd name="connsiteY4" fmla="*/ 857256 h 857256"/>
              <a:gd name="connsiteX5" fmla="*/ 0 w 9162434"/>
              <a:gd name="connsiteY5" fmla="*/ 71414 h 857256"/>
              <a:gd name="connsiteX0" fmla="*/ 0 w 9162434"/>
              <a:gd name="connsiteY0" fmla="*/ 71414 h 857256"/>
              <a:gd name="connsiteX1" fmla="*/ 8858216 w 9162434"/>
              <a:gd name="connsiteY1" fmla="*/ 0 h 857256"/>
              <a:gd name="connsiteX2" fmla="*/ 9162434 w 9162434"/>
              <a:gd name="connsiteY2" fmla="*/ 791955 h 857256"/>
              <a:gd name="connsiteX3" fmla="*/ 9144000 w 9162434"/>
              <a:gd name="connsiteY3" fmla="*/ 857256 h 857256"/>
              <a:gd name="connsiteX4" fmla="*/ 0 w 9162434"/>
              <a:gd name="connsiteY4" fmla="*/ 857256 h 857256"/>
              <a:gd name="connsiteX5" fmla="*/ 0 w 9162434"/>
              <a:gd name="connsiteY5" fmla="*/ 71414 h 857256"/>
              <a:gd name="connsiteX0" fmla="*/ 0 w 9215374"/>
              <a:gd name="connsiteY0" fmla="*/ 0 h 785842"/>
              <a:gd name="connsiteX1" fmla="*/ 9215374 w 9215374"/>
              <a:gd name="connsiteY1" fmla="*/ 285752 h 785842"/>
              <a:gd name="connsiteX2" fmla="*/ 9162434 w 9215374"/>
              <a:gd name="connsiteY2" fmla="*/ 720541 h 785842"/>
              <a:gd name="connsiteX3" fmla="*/ 9144000 w 9215374"/>
              <a:gd name="connsiteY3" fmla="*/ 785842 h 785842"/>
              <a:gd name="connsiteX4" fmla="*/ 0 w 9215374"/>
              <a:gd name="connsiteY4" fmla="*/ 785842 h 785842"/>
              <a:gd name="connsiteX5" fmla="*/ 0 w 9215374"/>
              <a:gd name="connsiteY5" fmla="*/ 0 h 785842"/>
              <a:gd name="connsiteX0" fmla="*/ 0 w 9215374"/>
              <a:gd name="connsiteY0" fmla="*/ 0 h 785842"/>
              <a:gd name="connsiteX1" fmla="*/ 9215374 w 9215374"/>
              <a:gd name="connsiteY1" fmla="*/ 285752 h 785842"/>
              <a:gd name="connsiteX2" fmla="*/ 9162434 w 9215374"/>
              <a:gd name="connsiteY2" fmla="*/ 720541 h 785842"/>
              <a:gd name="connsiteX3" fmla="*/ 9144000 w 9215374"/>
              <a:gd name="connsiteY3" fmla="*/ 785842 h 785842"/>
              <a:gd name="connsiteX4" fmla="*/ 0 w 9215374"/>
              <a:gd name="connsiteY4" fmla="*/ 785842 h 785842"/>
              <a:gd name="connsiteX5" fmla="*/ 0 w 9215374"/>
              <a:gd name="connsiteY5" fmla="*/ 0 h 7858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215374" h="785842">
                <a:moveTo>
                  <a:pt x="0" y="0"/>
                </a:moveTo>
                <a:lnTo>
                  <a:pt x="9215374" y="285752"/>
                </a:lnTo>
                <a:lnTo>
                  <a:pt x="9162434" y="720541"/>
                </a:lnTo>
                <a:lnTo>
                  <a:pt x="9144000" y="785842"/>
                </a:lnTo>
                <a:lnTo>
                  <a:pt x="0" y="785842"/>
                </a:lnTo>
                <a:lnTo>
                  <a:pt x="0" y="0"/>
                </a:lnTo>
                <a:close/>
              </a:path>
            </a:pathLst>
          </a:custGeom>
          <a:solidFill>
            <a:schemeClr val="accent2">
              <a:lumMod val="20000"/>
              <a:lumOff val="80000"/>
            </a:schemeClr>
          </a:solidFill>
          <a:ln>
            <a:solidFill>
              <a:schemeClr val="accent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 name="Pentagone 2"/>
          <p:cNvSpPr/>
          <p:nvPr/>
        </p:nvSpPr>
        <p:spPr>
          <a:xfrm>
            <a:off x="1214414" y="214290"/>
            <a:ext cx="7715272" cy="1000132"/>
          </a:xfrm>
          <a:prstGeom prst="homePlate">
            <a:avLst/>
          </a:prstGeom>
          <a:solidFill>
            <a:srgbClr val="F8EDEC"/>
          </a:solidFill>
          <a:ln>
            <a:noFill/>
          </a:ln>
          <a:effectLst>
            <a:innerShdw blurRad="63500" dist="50800" dir="162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4" name="ZoneTexte 3"/>
          <p:cNvSpPr txBox="1"/>
          <p:nvPr/>
        </p:nvSpPr>
        <p:spPr>
          <a:xfrm>
            <a:off x="642910" y="500042"/>
            <a:ext cx="8215370" cy="769441"/>
          </a:xfrm>
          <a:prstGeom prst="rect">
            <a:avLst/>
          </a:prstGeom>
          <a:noFill/>
        </p:spPr>
        <p:txBody>
          <a:bodyPr wrap="square" rtlCol="0">
            <a:spAutoFit/>
          </a:bodyPr>
          <a:lstStyle/>
          <a:p>
            <a:pPr algn="ctr"/>
            <a:r>
              <a:rPr lang="fr-FR" sz="4400" b="1" dirty="0" smtClean="0">
                <a:latin typeface="Arabic Typesetting" pitchFamily="66" charset="-78"/>
                <a:cs typeface="Arabic Typesetting" pitchFamily="66" charset="-78"/>
              </a:rPr>
              <a:t>APPLICATION</a:t>
            </a:r>
            <a:endParaRPr lang="fr-FR" sz="4400" b="1" dirty="0">
              <a:latin typeface="Arabic Typesetting" pitchFamily="66" charset="-78"/>
              <a:cs typeface="Arabic Typesetting" pitchFamily="66" charset="-78"/>
            </a:endParaRPr>
          </a:p>
        </p:txBody>
      </p:sp>
      <p:sp>
        <p:nvSpPr>
          <p:cNvPr id="29" name="ZoneTexte 28"/>
          <p:cNvSpPr txBox="1"/>
          <p:nvPr/>
        </p:nvSpPr>
        <p:spPr>
          <a:xfrm>
            <a:off x="214282" y="1285860"/>
            <a:ext cx="8715436" cy="4985980"/>
          </a:xfrm>
          <a:prstGeom prst="rect">
            <a:avLst/>
          </a:prstGeom>
          <a:noFill/>
        </p:spPr>
        <p:txBody>
          <a:bodyPr wrap="square" rtlCol="0">
            <a:spAutoFit/>
          </a:bodyPr>
          <a:lstStyle/>
          <a:p>
            <a:pPr algn="just">
              <a:lnSpc>
                <a:spcPct val="150000"/>
              </a:lnSpc>
            </a:pPr>
            <a:r>
              <a:rPr lang="fr-FR" sz="2300" dirty="0" smtClean="0">
                <a:latin typeface="Times New Roman" pitchFamily="18" charset="0"/>
                <a:cs typeface="Times New Roman" pitchFamily="18" charset="0"/>
              </a:rPr>
              <a:t>Faire du plagiat (ou copier-coller) est une forme de fraude qui a de lourdes conséquences pour le plagiaire (étudiant ou chercheur).</a:t>
            </a:r>
          </a:p>
          <a:p>
            <a:pPr algn="just">
              <a:lnSpc>
                <a:spcPct val="150000"/>
              </a:lnSpc>
            </a:pPr>
            <a:r>
              <a:rPr lang="fr-FR" sz="2300" b="1" dirty="0" smtClean="0">
                <a:latin typeface="Times New Roman" pitchFamily="18" charset="0"/>
                <a:cs typeface="Times New Roman" pitchFamily="18" charset="0"/>
              </a:rPr>
              <a:t>5- Sanctions à l’encontre d’un acte de plagiat:</a:t>
            </a:r>
          </a:p>
          <a:p>
            <a:pPr algn="just">
              <a:lnSpc>
                <a:spcPct val="150000"/>
              </a:lnSpc>
            </a:pPr>
            <a:r>
              <a:rPr lang="fr-FR" sz="2300" b="1" dirty="0" smtClean="0">
                <a:latin typeface="Times New Roman" pitchFamily="18" charset="0"/>
                <a:cs typeface="Times New Roman" pitchFamily="18" charset="0"/>
              </a:rPr>
              <a:t>a- Cas de l’étudiant :</a:t>
            </a:r>
          </a:p>
          <a:p>
            <a:pPr algn="just">
              <a:lnSpc>
                <a:spcPct val="150000"/>
              </a:lnSpc>
            </a:pPr>
            <a:r>
              <a:rPr lang="fr-FR" sz="2000" dirty="0" smtClean="0">
                <a:latin typeface="Times New Roman" pitchFamily="18" charset="0"/>
                <a:cs typeface="Times New Roman" pitchFamily="18" charset="0"/>
              </a:rPr>
              <a:t>L'article 35 de l'arrêté 933 du 28 Juillet 2016 stipule que « tout acte de plagiat ayant un rapport avec les travaux scientifiques et pédagogiques requis à l'étudiant dans les mémoires de licence, de master, de magistère et thèses de doctorat, avant ou après sa soutenance, expose son auteur à l'annulation de la soutenance ou au retrait du titre acquis ». Le retrait du titre acquis peut se faire même si l'acte de plagiat n'a été débusqué que plusieurs années après son acquisition. </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rme libre 4"/>
          <p:cNvSpPr/>
          <p:nvPr/>
        </p:nvSpPr>
        <p:spPr>
          <a:xfrm>
            <a:off x="0" y="6072158"/>
            <a:ext cx="9215374" cy="785842"/>
          </a:xfrm>
          <a:custGeom>
            <a:avLst/>
            <a:gdLst>
              <a:gd name="connsiteX0" fmla="*/ 0 w 9144000"/>
              <a:gd name="connsiteY0" fmla="*/ 0 h 571480"/>
              <a:gd name="connsiteX1" fmla="*/ 9144000 w 9144000"/>
              <a:gd name="connsiteY1" fmla="*/ 0 h 571480"/>
              <a:gd name="connsiteX2" fmla="*/ 9144000 w 9144000"/>
              <a:gd name="connsiteY2" fmla="*/ 571480 h 571480"/>
              <a:gd name="connsiteX3" fmla="*/ 0 w 9144000"/>
              <a:gd name="connsiteY3" fmla="*/ 571480 h 571480"/>
              <a:gd name="connsiteX4" fmla="*/ 0 w 9144000"/>
              <a:gd name="connsiteY4" fmla="*/ 0 h 571480"/>
              <a:gd name="connsiteX0" fmla="*/ 0 w 9144000"/>
              <a:gd name="connsiteY0" fmla="*/ 285776 h 857256"/>
              <a:gd name="connsiteX1" fmla="*/ 8858216 w 9144000"/>
              <a:gd name="connsiteY1" fmla="*/ 0 h 857256"/>
              <a:gd name="connsiteX2" fmla="*/ 9144000 w 9144000"/>
              <a:gd name="connsiteY2" fmla="*/ 857256 h 857256"/>
              <a:gd name="connsiteX3" fmla="*/ 0 w 9144000"/>
              <a:gd name="connsiteY3" fmla="*/ 857256 h 857256"/>
              <a:gd name="connsiteX4" fmla="*/ 0 w 9144000"/>
              <a:gd name="connsiteY4" fmla="*/ 285776 h 857256"/>
              <a:gd name="connsiteX0" fmla="*/ 0 w 9144000"/>
              <a:gd name="connsiteY0" fmla="*/ 285776 h 857256"/>
              <a:gd name="connsiteX1" fmla="*/ 8858216 w 9144000"/>
              <a:gd name="connsiteY1" fmla="*/ 0 h 857256"/>
              <a:gd name="connsiteX2" fmla="*/ 9144000 w 9144000"/>
              <a:gd name="connsiteY2" fmla="*/ 857256 h 857256"/>
              <a:gd name="connsiteX3" fmla="*/ 0 w 9144000"/>
              <a:gd name="connsiteY3" fmla="*/ 857256 h 857256"/>
              <a:gd name="connsiteX4" fmla="*/ 0 w 9144000"/>
              <a:gd name="connsiteY4" fmla="*/ 285776 h 857256"/>
              <a:gd name="connsiteX0" fmla="*/ 0 w 9162434"/>
              <a:gd name="connsiteY0" fmla="*/ 285776 h 857256"/>
              <a:gd name="connsiteX1" fmla="*/ 8858216 w 9162434"/>
              <a:gd name="connsiteY1" fmla="*/ 0 h 857256"/>
              <a:gd name="connsiteX2" fmla="*/ 9162434 w 9162434"/>
              <a:gd name="connsiteY2" fmla="*/ 6161 h 857256"/>
              <a:gd name="connsiteX3" fmla="*/ 9144000 w 9162434"/>
              <a:gd name="connsiteY3" fmla="*/ 857256 h 857256"/>
              <a:gd name="connsiteX4" fmla="*/ 0 w 9162434"/>
              <a:gd name="connsiteY4" fmla="*/ 857256 h 857256"/>
              <a:gd name="connsiteX5" fmla="*/ 0 w 9162434"/>
              <a:gd name="connsiteY5" fmla="*/ 285776 h 857256"/>
              <a:gd name="connsiteX0" fmla="*/ 0 w 9162434"/>
              <a:gd name="connsiteY0" fmla="*/ 500066 h 857256"/>
              <a:gd name="connsiteX1" fmla="*/ 8858216 w 9162434"/>
              <a:gd name="connsiteY1" fmla="*/ 0 h 857256"/>
              <a:gd name="connsiteX2" fmla="*/ 9162434 w 9162434"/>
              <a:gd name="connsiteY2" fmla="*/ 6161 h 857256"/>
              <a:gd name="connsiteX3" fmla="*/ 9144000 w 9162434"/>
              <a:gd name="connsiteY3" fmla="*/ 857256 h 857256"/>
              <a:gd name="connsiteX4" fmla="*/ 0 w 9162434"/>
              <a:gd name="connsiteY4" fmla="*/ 857256 h 857256"/>
              <a:gd name="connsiteX5" fmla="*/ 0 w 9162434"/>
              <a:gd name="connsiteY5" fmla="*/ 500066 h 857256"/>
              <a:gd name="connsiteX0" fmla="*/ 0 w 9162434"/>
              <a:gd name="connsiteY0" fmla="*/ 71414 h 857256"/>
              <a:gd name="connsiteX1" fmla="*/ 8858216 w 9162434"/>
              <a:gd name="connsiteY1" fmla="*/ 0 h 857256"/>
              <a:gd name="connsiteX2" fmla="*/ 9162434 w 9162434"/>
              <a:gd name="connsiteY2" fmla="*/ 6161 h 857256"/>
              <a:gd name="connsiteX3" fmla="*/ 9144000 w 9162434"/>
              <a:gd name="connsiteY3" fmla="*/ 857256 h 857256"/>
              <a:gd name="connsiteX4" fmla="*/ 0 w 9162434"/>
              <a:gd name="connsiteY4" fmla="*/ 857256 h 857256"/>
              <a:gd name="connsiteX5" fmla="*/ 0 w 9162434"/>
              <a:gd name="connsiteY5" fmla="*/ 71414 h 857256"/>
              <a:gd name="connsiteX0" fmla="*/ 0 w 9162434"/>
              <a:gd name="connsiteY0" fmla="*/ 71414 h 857256"/>
              <a:gd name="connsiteX1" fmla="*/ 8858216 w 9162434"/>
              <a:gd name="connsiteY1" fmla="*/ 0 h 857256"/>
              <a:gd name="connsiteX2" fmla="*/ 9162434 w 9162434"/>
              <a:gd name="connsiteY2" fmla="*/ 791955 h 857256"/>
              <a:gd name="connsiteX3" fmla="*/ 9144000 w 9162434"/>
              <a:gd name="connsiteY3" fmla="*/ 857256 h 857256"/>
              <a:gd name="connsiteX4" fmla="*/ 0 w 9162434"/>
              <a:gd name="connsiteY4" fmla="*/ 857256 h 857256"/>
              <a:gd name="connsiteX5" fmla="*/ 0 w 9162434"/>
              <a:gd name="connsiteY5" fmla="*/ 71414 h 857256"/>
              <a:gd name="connsiteX0" fmla="*/ 0 w 9215374"/>
              <a:gd name="connsiteY0" fmla="*/ 0 h 785842"/>
              <a:gd name="connsiteX1" fmla="*/ 9215374 w 9215374"/>
              <a:gd name="connsiteY1" fmla="*/ 285752 h 785842"/>
              <a:gd name="connsiteX2" fmla="*/ 9162434 w 9215374"/>
              <a:gd name="connsiteY2" fmla="*/ 720541 h 785842"/>
              <a:gd name="connsiteX3" fmla="*/ 9144000 w 9215374"/>
              <a:gd name="connsiteY3" fmla="*/ 785842 h 785842"/>
              <a:gd name="connsiteX4" fmla="*/ 0 w 9215374"/>
              <a:gd name="connsiteY4" fmla="*/ 785842 h 785842"/>
              <a:gd name="connsiteX5" fmla="*/ 0 w 9215374"/>
              <a:gd name="connsiteY5" fmla="*/ 0 h 785842"/>
              <a:gd name="connsiteX0" fmla="*/ 0 w 9215374"/>
              <a:gd name="connsiteY0" fmla="*/ 0 h 785842"/>
              <a:gd name="connsiteX1" fmla="*/ 9215374 w 9215374"/>
              <a:gd name="connsiteY1" fmla="*/ 285752 h 785842"/>
              <a:gd name="connsiteX2" fmla="*/ 9162434 w 9215374"/>
              <a:gd name="connsiteY2" fmla="*/ 720541 h 785842"/>
              <a:gd name="connsiteX3" fmla="*/ 9144000 w 9215374"/>
              <a:gd name="connsiteY3" fmla="*/ 785842 h 785842"/>
              <a:gd name="connsiteX4" fmla="*/ 0 w 9215374"/>
              <a:gd name="connsiteY4" fmla="*/ 785842 h 785842"/>
              <a:gd name="connsiteX5" fmla="*/ 0 w 9215374"/>
              <a:gd name="connsiteY5" fmla="*/ 0 h 7858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215374" h="785842">
                <a:moveTo>
                  <a:pt x="0" y="0"/>
                </a:moveTo>
                <a:lnTo>
                  <a:pt x="9215374" y="285752"/>
                </a:lnTo>
                <a:lnTo>
                  <a:pt x="9162434" y="720541"/>
                </a:lnTo>
                <a:lnTo>
                  <a:pt x="9144000" y="785842"/>
                </a:lnTo>
                <a:lnTo>
                  <a:pt x="0" y="785842"/>
                </a:lnTo>
                <a:lnTo>
                  <a:pt x="0" y="0"/>
                </a:lnTo>
                <a:close/>
              </a:path>
            </a:pathLst>
          </a:custGeom>
          <a:solidFill>
            <a:schemeClr val="accent2">
              <a:lumMod val="20000"/>
              <a:lumOff val="80000"/>
            </a:schemeClr>
          </a:solidFill>
          <a:ln>
            <a:solidFill>
              <a:schemeClr val="accent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 name="Pentagone 2"/>
          <p:cNvSpPr/>
          <p:nvPr/>
        </p:nvSpPr>
        <p:spPr>
          <a:xfrm>
            <a:off x="1214414" y="214290"/>
            <a:ext cx="7715272" cy="1000132"/>
          </a:xfrm>
          <a:prstGeom prst="homePlate">
            <a:avLst/>
          </a:prstGeom>
          <a:solidFill>
            <a:srgbClr val="F8EDEC"/>
          </a:solidFill>
          <a:ln>
            <a:noFill/>
          </a:ln>
          <a:effectLst>
            <a:innerShdw blurRad="63500" dist="50800" dir="162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4" name="ZoneTexte 3"/>
          <p:cNvSpPr txBox="1"/>
          <p:nvPr/>
        </p:nvSpPr>
        <p:spPr>
          <a:xfrm>
            <a:off x="642910" y="500042"/>
            <a:ext cx="8215370" cy="769441"/>
          </a:xfrm>
          <a:prstGeom prst="rect">
            <a:avLst/>
          </a:prstGeom>
          <a:noFill/>
        </p:spPr>
        <p:txBody>
          <a:bodyPr wrap="square" rtlCol="0">
            <a:spAutoFit/>
          </a:bodyPr>
          <a:lstStyle/>
          <a:p>
            <a:pPr algn="ctr"/>
            <a:r>
              <a:rPr lang="fr-FR" sz="4400" b="1" dirty="0" smtClean="0">
                <a:latin typeface="Arabic Typesetting" pitchFamily="66" charset="-78"/>
                <a:cs typeface="Arabic Typesetting" pitchFamily="66" charset="-78"/>
              </a:rPr>
              <a:t>APPLICATION</a:t>
            </a:r>
            <a:endParaRPr lang="fr-FR" sz="4400" b="1" dirty="0">
              <a:latin typeface="Arabic Typesetting" pitchFamily="66" charset="-78"/>
              <a:cs typeface="Arabic Typesetting" pitchFamily="66" charset="-78"/>
            </a:endParaRPr>
          </a:p>
        </p:txBody>
      </p:sp>
      <p:sp>
        <p:nvSpPr>
          <p:cNvPr id="29" name="ZoneTexte 28"/>
          <p:cNvSpPr txBox="1"/>
          <p:nvPr/>
        </p:nvSpPr>
        <p:spPr>
          <a:xfrm>
            <a:off x="214282" y="1643050"/>
            <a:ext cx="8715436" cy="4247317"/>
          </a:xfrm>
          <a:prstGeom prst="rect">
            <a:avLst/>
          </a:prstGeom>
          <a:noFill/>
        </p:spPr>
        <p:txBody>
          <a:bodyPr wrap="square" rtlCol="0">
            <a:spAutoFit/>
          </a:bodyPr>
          <a:lstStyle/>
          <a:p>
            <a:pPr algn="just">
              <a:lnSpc>
                <a:spcPct val="150000"/>
              </a:lnSpc>
            </a:pPr>
            <a:r>
              <a:rPr lang="fr-FR" sz="2000" dirty="0" smtClean="0">
                <a:latin typeface="Times New Roman" pitchFamily="18" charset="0"/>
                <a:cs typeface="Times New Roman" pitchFamily="18" charset="0"/>
              </a:rPr>
              <a:t>Dans ce cas, selon le même article « toute personne ayant subi des dommages par le fait du plagiat dument constaté, peut instruire en justice les auteurs du plagiat » et ce, indépendamment des sanctions prises à leur encontre par les instances de leur organisme employeur.</a:t>
            </a:r>
          </a:p>
          <a:p>
            <a:pPr algn="just">
              <a:lnSpc>
                <a:spcPct val="150000"/>
              </a:lnSpc>
            </a:pPr>
            <a:r>
              <a:rPr lang="fr-FR" sz="2000" dirty="0" smtClean="0">
                <a:latin typeface="Times New Roman" pitchFamily="18" charset="0"/>
                <a:cs typeface="Times New Roman" pitchFamily="18" charset="0"/>
              </a:rPr>
              <a:t>Un auto-plagiat dans un travail mené en vue de l'obtention d'un diplôme, peut entrainer selon son importance, à l'annulation de ce travail, son auteur peut recevoir un refus pour la soutenance de son mémoire ou de sa thèse, il peut se voir retirer son titre ou diplôme acquis si l'auto-plagiat a été révélé une fois le titre obtenu.</a:t>
            </a:r>
          </a:p>
          <a:p>
            <a:pPr algn="just">
              <a:lnSpc>
                <a:spcPct val="150000"/>
              </a:lnSpc>
            </a:pPr>
            <a:endParaRPr lang="fr-FR" sz="2000" dirty="0" smtClean="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rme libre 4"/>
          <p:cNvSpPr/>
          <p:nvPr/>
        </p:nvSpPr>
        <p:spPr>
          <a:xfrm>
            <a:off x="0" y="6072158"/>
            <a:ext cx="9215374" cy="785842"/>
          </a:xfrm>
          <a:custGeom>
            <a:avLst/>
            <a:gdLst>
              <a:gd name="connsiteX0" fmla="*/ 0 w 9144000"/>
              <a:gd name="connsiteY0" fmla="*/ 0 h 571480"/>
              <a:gd name="connsiteX1" fmla="*/ 9144000 w 9144000"/>
              <a:gd name="connsiteY1" fmla="*/ 0 h 571480"/>
              <a:gd name="connsiteX2" fmla="*/ 9144000 w 9144000"/>
              <a:gd name="connsiteY2" fmla="*/ 571480 h 571480"/>
              <a:gd name="connsiteX3" fmla="*/ 0 w 9144000"/>
              <a:gd name="connsiteY3" fmla="*/ 571480 h 571480"/>
              <a:gd name="connsiteX4" fmla="*/ 0 w 9144000"/>
              <a:gd name="connsiteY4" fmla="*/ 0 h 571480"/>
              <a:gd name="connsiteX0" fmla="*/ 0 w 9144000"/>
              <a:gd name="connsiteY0" fmla="*/ 285776 h 857256"/>
              <a:gd name="connsiteX1" fmla="*/ 8858216 w 9144000"/>
              <a:gd name="connsiteY1" fmla="*/ 0 h 857256"/>
              <a:gd name="connsiteX2" fmla="*/ 9144000 w 9144000"/>
              <a:gd name="connsiteY2" fmla="*/ 857256 h 857256"/>
              <a:gd name="connsiteX3" fmla="*/ 0 w 9144000"/>
              <a:gd name="connsiteY3" fmla="*/ 857256 h 857256"/>
              <a:gd name="connsiteX4" fmla="*/ 0 w 9144000"/>
              <a:gd name="connsiteY4" fmla="*/ 285776 h 857256"/>
              <a:gd name="connsiteX0" fmla="*/ 0 w 9144000"/>
              <a:gd name="connsiteY0" fmla="*/ 285776 h 857256"/>
              <a:gd name="connsiteX1" fmla="*/ 8858216 w 9144000"/>
              <a:gd name="connsiteY1" fmla="*/ 0 h 857256"/>
              <a:gd name="connsiteX2" fmla="*/ 9144000 w 9144000"/>
              <a:gd name="connsiteY2" fmla="*/ 857256 h 857256"/>
              <a:gd name="connsiteX3" fmla="*/ 0 w 9144000"/>
              <a:gd name="connsiteY3" fmla="*/ 857256 h 857256"/>
              <a:gd name="connsiteX4" fmla="*/ 0 w 9144000"/>
              <a:gd name="connsiteY4" fmla="*/ 285776 h 857256"/>
              <a:gd name="connsiteX0" fmla="*/ 0 w 9162434"/>
              <a:gd name="connsiteY0" fmla="*/ 285776 h 857256"/>
              <a:gd name="connsiteX1" fmla="*/ 8858216 w 9162434"/>
              <a:gd name="connsiteY1" fmla="*/ 0 h 857256"/>
              <a:gd name="connsiteX2" fmla="*/ 9162434 w 9162434"/>
              <a:gd name="connsiteY2" fmla="*/ 6161 h 857256"/>
              <a:gd name="connsiteX3" fmla="*/ 9144000 w 9162434"/>
              <a:gd name="connsiteY3" fmla="*/ 857256 h 857256"/>
              <a:gd name="connsiteX4" fmla="*/ 0 w 9162434"/>
              <a:gd name="connsiteY4" fmla="*/ 857256 h 857256"/>
              <a:gd name="connsiteX5" fmla="*/ 0 w 9162434"/>
              <a:gd name="connsiteY5" fmla="*/ 285776 h 857256"/>
              <a:gd name="connsiteX0" fmla="*/ 0 w 9162434"/>
              <a:gd name="connsiteY0" fmla="*/ 500066 h 857256"/>
              <a:gd name="connsiteX1" fmla="*/ 8858216 w 9162434"/>
              <a:gd name="connsiteY1" fmla="*/ 0 h 857256"/>
              <a:gd name="connsiteX2" fmla="*/ 9162434 w 9162434"/>
              <a:gd name="connsiteY2" fmla="*/ 6161 h 857256"/>
              <a:gd name="connsiteX3" fmla="*/ 9144000 w 9162434"/>
              <a:gd name="connsiteY3" fmla="*/ 857256 h 857256"/>
              <a:gd name="connsiteX4" fmla="*/ 0 w 9162434"/>
              <a:gd name="connsiteY4" fmla="*/ 857256 h 857256"/>
              <a:gd name="connsiteX5" fmla="*/ 0 w 9162434"/>
              <a:gd name="connsiteY5" fmla="*/ 500066 h 857256"/>
              <a:gd name="connsiteX0" fmla="*/ 0 w 9162434"/>
              <a:gd name="connsiteY0" fmla="*/ 71414 h 857256"/>
              <a:gd name="connsiteX1" fmla="*/ 8858216 w 9162434"/>
              <a:gd name="connsiteY1" fmla="*/ 0 h 857256"/>
              <a:gd name="connsiteX2" fmla="*/ 9162434 w 9162434"/>
              <a:gd name="connsiteY2" fmla="*/ 6161 h 857256"/>
              <a:gd name="connsiteX3" fmla="*/ 9144000 w 9162434"/>
              <a:gd name="connsiteY3" fmla="*/ 857256 h 857256"/>
              <a:gd name="connsiteX4" fmla="*/ 0 w 9162434"/>
              <a:gd name="connsiteY4" fmla="*/ 857256 h 857256"/>
              <a:gd name="connsiteX5" fmla="*/ 0 w 9162434"/>
              <a:gd name="connsiteY5" fmla="*/ 71414 h 857256"/>
              <a:gd name="connsiteX0" fmla="*/ 0 w 9162434"/>
              <a:gd name="connsiteY0" fmla="*/ 71414 h 857256"/>
              <a:gd name="connsiteX1" fmla="*/ 8858216 w 9162434"/>
              <a:gd name="connsiteY1" fmla="*/ 0 h 857256"/>
              <a:gd name="connsiteX2" fmla="*/ 9162434 w 9162434"/>
              <a:gd name="connsiteY2" fmla="*/ 791955 h 857256"/>
              <a:gd name="connsiteX3" fmla="*/ 9144000 w 9162434"/>
              <a:gd name="connsiteY3" fmla="*/ 857256 h 857256"/>
              <a:gd name="connsiteX4" fmla="*/ 0 w 9162434"/>
              <a:gd name="connsiteY4" fmla="*/ 857256 h 857256"/>
              <a:gd name="connsiteX5" fmla="*/ 0 w 9162434"/>
              <a:gd name="connsiteY5" fmla="*/ 71414 h 857256"/>
              <a:gd name="connsiteX0" fmla="*/ 0 w 9215374"/>
              <a:gd name="connsiteY0" fmla="*/ 0 h 785842"/>
              <a:gd name="connsiteX1" fmla="*/ 9215374 w 9215374"/>
              <a:gd name="connsiteY1" fmla="*/ 285752 h 785842"/>
              <a:gd name="connsiteX2" fmla="*/ 9162434 w 9215374"/>
              <a:gd name="connsiteY2" fmla="*/ 720541 h 785842"/>
              <a:gd name="connsiteX3" fmla="*/ 9144000 w 9215374"/>
              <a:gd name="connsiteY3" fmla="*/ 785842 h 785842"/>
              <a:gd name="connsiteX4" fmla="*/ 0 w 9215374"/>
              <a:gd name="connsiteY4" fmla="*/ 785842 h 785842"/>
              <a:gd name="connsiteX5" fmla="*/ 0 w 9215374"/>
              <a:gd name="connsiteY5" fmla="*/ 0 h 785842"/>
              <a:gd name="connsiteX0" fmla="*/ 0 w 9215374"/>
              <a:gd name="connsiteY0" fmla="*/ 0 h 785842"/>
              <a:gd name="connsiteX1" fmla="*/ 9215374 w 9215374"/>
              <a:gd name="connsiteY1" fmla="*/ 285752 h 785842"/>
              <a:gd name="connsiteX2" fmla="*/ 9162434 w 9215374"/>
              <a:gd name="connsiteY2" fmla="*/ 720541 h 785842"/>
              <a:gd name="connsiteX3" fmla="*/ 9144000 w 9215374"/>
              <a:gd name="connsiteY3" fmla="*/ 785842 h 785842"/>
              <a:gd name="connsiteX4" fmla="*/ 0 w 9215374"/>
              <a:gd name="connsiteY4" fmla="*/ 785842 h 785842"/>
              <a:gd name="connsiteX5" fmla="*/ 0 w 9215374"/>
              <a:gd name="connsiteY5" fmla="*/ 0 h 7858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215374" h="785842">
                <a:moveTo>
                  <a:pt x="0" y="0"/>
                </a:moveTo>
                <a:lnTo>
                  <a:pt x="9215374" y="285752"/>
                </a:lnTo>
                <a:lnTo>
                  <a:pt x="9162434" y="720541"/>
                </a:lnTo>
                <a:lnTo>
                  <a:pt x="9144000" y="785842"/>
                </a:lnTo>
                <a:lnTo>
                  <a:pt x="0" y="785842"/>
                </a:lnTo>
                <a:lnTo>
                  <a:pt x="0" y="0"/>
                </a:lnTo>
                <a:close/>
              </a:path>
            </a:pathLst>
          </a:custGeom>
          <a:solidFill>
            <a:schemeClr val="accent2">
              <a:lumMod val="20000"/>
              <a:lumOff val="80000"/>
            </a:schemeClr>
          </a:solidFill>
          <a:ln>
            <a:solidFill>
              <a:schemeClr val="accent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 name="Pentagone 2"/>
          <p:cNvSpPr/>
          <p:nvPr/>
        </p:nvSpPr>
        <p:spPr>
          <a:xfrm>
            <a:off x="1214414" y="214290"/>
            <a:ext cx="7715272" cy="1000132"/>
          </a:xfrm>
          <a:prstGeom prst="homePlate">
            <a:avLst/>
          </a:prstGeom>
          <a:solidFill>
            <a:srgbClr val="F8EDEC"/>
          </a:solidFill>
          <a:ln>
            <a:noFill/>
          </a:ln>
          <a:effectLst>
            <a:innerShdw blurRad="63500" dist="50800" dir="162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4" name="ZoneTexte 3"/>
          <p:cNvSpPr txBox="1"/>
          <p:nvPr/>
        </p:nvSpPr>
        <p:spPr>
          <a:xfrm>
            <a:off x="642910" y="500042"/>
            <a:ext cx="8215370" cy="769441"/>
          </a:xfrm>
          <a:prstGeom prst="rect">
            <a:avLst/>
          </a:prstGeom>
          <a:noFill/>
        </p:spPr>
        <p:txBody>
          <a:bodyPr wrap="square" rtlCol="0">
            <a:spAutoFit/>
          </a:bodyPr>
          <a:lstStyle/>
          <a:p>
            <a:pPr algn="ctr"/>
            <a:r>
              <a:rPr lang="fr-FR" sz="4400" b="1" dirty="0" smtClean="0">
                <a:latin typeface="Arabic Typesetting" pitchFamily="66" charset="-78"/>
                <a:cs typeface="Arabic Typesetting" pitchFamily="66" charset="-78"/>
              </a:rPr>
              <a:t>APPLICATION</a:t>
            </a:r>
            <a:endParaRPr lang="fr-FR" sz="4400" b="1" dirty="0">
              <a:latin typeface="Arabic Typesetting" pitchFamily="66" charset="-78"/>
              <a:cs typeface="Arabic Typesetting" pitchFamily="66" charset="-78"/>
            </a:endParaRPr>
          </a:p>
        </p:txBody>
      </p:sp>
      <p:sp>
        <p:nvSpPr>
          <p:cNvPr id="29" name="ZoneTexte 28"/>
          <p:cNvSpPr txBox="1"/>
          <p:nvPr/>
        </p:nvSpPr>
        <p:spPr>
          <a:xfrm>
            <a:off x="214282" y="1357298"/>
            <a:ext cx="8715436" cy="5170646"/>
          </a:xfrm>
          <a:prstGeom prst="rect">
            <a:avLst/>
          </a:prstGeom>
          <a:noFill/>
        </p:spPr>
        <p:txBody>
          <a:bodyPr wrap="square" rtlCol="0">
            <a:spAutoFit/>
          </a:bodyPr>
          <a:lstStyle/>
          <a:p>
            <a:pPr algn="just">
              <a:lnSpc>
                <a:spcPct val="150000"/>
              </a:lnSpc>
            </a:pPr>
            <a:r>
              <a:rPr lang="fr-FR" sz="2000" dirty="0" smtClean="0">
                <a:latin typeface="Times New Roman" pitchFamily="18" charset="0"/>
                <a:cs typeface="Times New Roman" pitchFamily="18" charset="0"/>
              </a:rPr>
              <a:t>Si le plagiat ou l'auto-plagiat concerne un travail mené durant un cursus de formation (comme les comptes rendus de travaux pratiques, les rapports d'exposés, les rapports de stage, ...), son auteur verra son travail refusé, une note zéro peut lui être discernée pour ce travail, des mesures disciplinaires allant jusqu'à l'exclusion peuvent être prononcées à son encontre.</a:t>
            </a:r>
          </a:p>
          <a:p>
            <a:pPr algn="just">
              <a:lnSpc>
                <a:spcPct val="150000"/>
              </a:lnSpc>
            </a:pPr>
            <a:r>
              <a:rPr lang="fr-FR" sz="2000" b="1" dirty="0" smtClean="0">
                <a:latin typeface="Times New Roman" pitchFamily="18" charset="0"/>
                <a:cs typeface="Times New Roman" pitchFamily="18" charset="0"/>
              </a:rPr>
              <a:t>b- Cas de l’enseignant :</a:t>
            </a:r>
          </a:p>
          <a:p>
            <a:pPr algn="just">
              <a:lnSpc>
                <a:spcPct val="150000"/>
              </a:lnSpc>
            </a:pPr>
            <a:r>
              <a:rPr lang="fr-FR" sz="2000" dirty="0" smtClean="0">
                <a:latin typeface="Times New Roman" pitchFamily="18" charset="0"/>
                <a:cs typeface="Times New Roman" pitchFamily="18" charset="0"/>
              </a:rPr>
              <a:t>Le décret exécutif n° 08-130 du 3 mai 2008 relatif au statut particulier de l'enseignant chercheur, chapitre 8, article 24, classifie "comme faute professionnelle de quatrième degré, le fait pour les enseignants chercheurs, d'être auteurs ou complices de tout acte établi de plagiat, de falsification de résultats ou de fraude</a:t>
            </a:r>
          </a:p>
          <a:p>
            <a:pPr algn="just">
              <a:lnSpc>
                <a:spcPct val="150000"/>
              </a:lnSpc>
            </a:pPr>
            <a:endParaRPr lang="fr-FR" sz="2000" dirty="0" smtClean="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rme libre 4"/>
          <p:cNvSpPr/>
          <p:nvPr/>
        </p:nvSpPr>
        <p:spPr>
          <a:xfrm>
            <a:off x="0" y="6072158"/>
            <a:ext cx="9215374" cy="785842"/>
          </a:xfrm>
          <a:custGeom>
            <a:avLst/>
            <a:gdLst>
              <a:gd name="connsiteX0" fmla="*/ 0 w 9144000"/>
              <a:gd name="connsiteY0" fmla="*/ 0 h 571480"/>
              <a:gd name="connsiteX1" fmla="*/ 9144000 w 9144000"/>
              <a:gd name="connsiteY1" fmla="*/ 0 h 571480"/>
              <a:gd name="connsiteX2" fmla="*/ 9144000 w 9144000"/>
              <a:gd name="connsiteY2" fmla="*/ 571480 h 571480"/>
              <a:gd name="connsiteX3" fmla="*/ 0 w 9144000"/>
              <a:gd name="connsiteY3" fmla="*/ 571480 h 571480"/>
              <a:gd name="connsiteX4" fmla="*/ 0 w 9144000"/>
              <a:gd name="connsiteY4" fmla="*/ 0 h 571480"/>
              <a:gd name="connsiteX0" fmla="*/ 0 w 9144000"/>
              <a:gd name="connsiteY0" fmla="*/ 285776 h 857256"/>
              <a:gd name="connsiteX1" fmla="*/ 8858216 w 9144000"/>
              <a:gd name="connsiteY1" fmla="*/ 0 h 857256"/>
              <a:gd name="connsiteX2" fmla="*/ 9144000 w 9144000"/>
              <a:gd name="connsiteY2" fmla="*/ 857256 h 857256"/>
              <a:gd name="connsiteX3" fmla="*/ 0 w 9144000"/>
              <a:gd name="connsiteY3" fmla="*/ 857256 h 857256"/>
              <a:gd name="connsiteX4" fmla="*/ 0 w 9144000"/>
              <a:gd name="connsiteY4" fmla="*/ 285776 h 857256"/>
              <a:gd name="connsiteX0" fmla="*/ 0 w 9144000"/>
              <a:gd name="connsiteY0" fmla="*/ 285776 h 857256"/>
              <a:gd name="connsiteX1" fmla="*/ 8858216 w 9144000"/>
              <a:gd name="connsiteY1" fmla="*/ 0 h 857256"/>
              <a:gd name="connsiteX2" fmla="*/ 9144000 w 9144000"/>
              <a:gd name="connsiteY2" fmla="*/ 857256 h 857256"/>
              <a:gd name="connsiteX3" fmla="*/ 0 w 9144000"/>
              <a:gd name="connsiteY3" fmla="*/ 857256 h 857256"/>
              <a:gd name="connsiteX4" fmla="*/ 0 w 9144000"/>
              <a:gd name="connsiteY4" fmla="*/ 285776 h 857256"/>
              <a:gd name="connsiteX0" fmla="*/ 0 w 9162434"/>
              <a:gd name="connsiteY0" fmla="*/ 285776 h 857256"/>
              <a:gd name="connsiteX1" fmla="*/ 8858216 w 9162434"/>
              <a:gd name="connsiteY1" fmla="*/ 0 h 857256"/>
              <a:gd name="connsiteX2" fmla="*/ 9162434 w 9162434"/>
              <a:gd name="connsiteY2" fmla="*/ 6161 h 857256"/>
              <a:gd name="connsiteX3" fmla="*/ 9144000 w 9162434"/>
              <a:gd name="connsiteY3" fmla="*/ 857256 h 857256"/>
              <a:gd name="connsiteX4" fmla="*/ 0 w 9162434"/>
              <a:gd name="connsiteY4" fmla="*/ 857256 h 857256"/>
              <a:gd name="connsiteX5" fmla="*/ 0 w 9162434"/>
              <a:gd name="connsiteY5" fmla="*/ 285776 h 857256"/>
              <a:gd name="connsiteX0" fmla="*/ 0 w 9162434"/>
              <a:gd name="connsiteY0" fmla="*/ 500066 h 857256"/>
              <a:gd name="connsiteX1" fmla="*/ 8858216 w 9162434"/>
              <a:gd name="connsiteY1" fmla="*/ 0 h 857256"/>
              <a:gd name="connsiteX2" fmla="*/ 9162434 w 9162434"/>
              <a:gd name="connsiteY2" fmla="*/ 6161 h 857256"/>
              <a:gd name="connsiteX3" fmla="*/ 9144000 w 9162434"/>
              <a:gd name="connsiteY3" fmla="*/ 857256 h 857256"/>
              <a:gd name="connsiteX4" fmla="*/ 0 w 9162434"/>
              <a:gd name="connsiteY4" fmla="*/ 857256 h 857256"/>
              <a:gd name="connsiteX5" fmla="*/ 0 w 9162434"/>
              <a:gd name="connsiteY5" fmla="*/ 500066 h 857256"/>
              <a:gd name="connsiteX0" fmla="*/ 0 w 9162434"/>
              <a:gd name="connsiteY0" fmla="*/ 71414 h 857256"/>
              <a:gd name="connsiteX1" fmla="*/ 8858216 w 9162434"/>
              <a:gd name="connsiteY1" fmla="*/ 0 h 857256"/>
              <a:gd name="connsiteX2" fmla="*/ 9162434 w 9162434"/>
              <a:gd name="connsiteY2" fmla="*/ 6161 h 857256"/>
              <a:gd name="connsiteX3" fmla="*/ 9144000 w 9162434"/>
              <a:gd name="connsiteY3" fmla="*/ 857256 h 857256"/>
              <a:gd name="connsiteX4" fmla="*/ 0 w 9162434"/>
              <a:gd name="connsiteY4" fmla="*/ 857256 h 857256"/>
              <a:gd name="connsiteX5" fmla="*/ 0 w 9162434"/>
              <a:gd name="connsiteY5" fmla="*/ 71414 h 857256"/>
              <a:gd name="connsiteX0" fmla="*/ 0 w 9162434"/>
              <a:gd name="connsiteY0" fmla="*/ 71414 h 857256"/>
              <a:gd name="connsiteX1" fmla="*/ 8858216 w 9162434"/>
              <a:gd name="connsiteY1" fmla="*/ 0 h 857256"/>
              <a:gd name="connsiteX2" fmla="*/ 9162434 w 9162434"/>
              <a:gd name="connsiteY2" fmla="*/ 791955 h 857256"/>
              <a:gd name="connsiteX3" fmla="*/ 9144000 w 9162434"/>
              <a:gd name="connsiteY3" fmla="*/ 857256 h 857256"/>
              <a:gd name="connsiteX4" fmla="*/ 0 w 9162434"/>
              <a:gd name="connsiteY4" fmla="*/ 857256 h 857256"/>
              <a:gd name="connsiteX5" fmla="*/ 0 w 9162434"/>
              <a:gd name="connsiteY5" fmla="*/ 71414 h 857256"/>
              <a:gd name="connsiteX0" fmla="*/ 0 w 9215374"/>
              <a:gd name="connsiteY0" fmla="*/ 0 h 785842"/>
              <a:gd name="connsiteX1" fmla="*/ 9215374 w 9215374"/>
              <a:gd name="connsiteY1" fmla="*/ 285752 h 785842"/>
              <a:gd name="connsiteX2" fmla="*/ 9162434 w 9215374"/>
              <a:gd name="connsiteY2" fmla="*/ 720541 h 785842"/>
              <a:gd name="connsiteX3" fmla="*/ 9144000 w 9215374"/>
              <a:gd name="connsiteY3" fmla="*/ 785842 h 785842"/>
              <a:gd name="connsiteX4" fmla="*/ 0 w 9215374"/>
              <a:gd name="connsiteY4" fmla="*/ 785842 h 785842"/>
              <a:gd name="connsiteX5" fmla="*/ 0 w 9215374"/>
              <a:gd name="connsiteY5" fmla="*/ 0 h 785842"/>
              <a:gd name="connsiteX0" fmla="*/ 0 w 9215374"/>
              <a:gd name="connsiteY0" fmla="*/ 0 h 785842"/>
              <a:gd name="connsiteX1" fmla="*/ 9215374 w 9215374"/>
              <a:gd name="connsiteY1" fmla="*/ 285752 h 785842"/>
              <a:gd name="connsiteX2" fmla="*/ 9162434 w 9215374"/>
              <a:gd name="connsiteY2" fmla="*/ 720541 h 785842"/>
              <a:gd name="connsiteX3" fmla="*/ 9144000 w 9215374"/>
              <a:gd name="connsiteY3" fmla="*/ 785842 h 785842"/>
              <a:gd name="connsiteX4" fmla="*/ 0 w 9215374"/>
              <a:gd name="connsiteY4" fmla="*/ 785842 h 785842"/>
              <a:gd name="connsiteX5" fmla="*/ 0 w 9215374"/>
              <a:gd name="connsiteY5" fmla="*/ 0 h 7858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215374" h="785842">
                <a:moveTo>
                  <a:pt x="0" y="0"/>
                </a:moveTo>
                <a:lnTo>
                  <a:pt x="9215374" y="285752"/>
                </a:lnTo>
                <a:lnTo>
                  <a:pt x="9162434" y="720541"/>
                </a:lnTo>
                <a:lnTo>
                  <a:pt x="9144000" y="785842"/>
                </a:lnTo>
                <a:lnTo>
                  <a:pt x="0" y="785842"/>
                </a:lnTo>
                <a:lnTo>
                  <a:pt x="0" y="0"/>
                </a:lnTo>
                <a:close/>
              </a:path>
            </a:pathLst>
          </a:custGeom>
          <a:solidFill>
            <a:schemeClr val="accent2">
              <a:lumMod val="20000"/>
              <a:lumOff val="80000"/>
            </a:schemeClr>
          </a:solidFill>
          <a:ln>
            <a:solidFill>
              <a:schemeClr val="accent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 name="Pentagone 2"/>
          <p:cNvSpPr/>
          <p:nvPr/>
        </p:nvSpPr>
        <p:spPr>
          <a:xfrm>
            <a:off x="1214414" y="214290"/>
            <a:ext cx="7715272" cy="1000132"/>
          </a:xfrm>
          <a:prstGeom prst="homePlate">
            <a:avLst/>
          </a:prstGeom>
          <a:solidFill>
            <a:srgbClr val="F8EDEC"/>
          </a:solidFill>
          <a:ln>
            <a:noFill/>
          </a:ln>
          <a:effectLst>
            <a:innerShdw blurRad="63500" dist="50800" dir="162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4" name="ZoneTexte 3"/>
          <p:cNvSpPr txBox="1"/>
          <p:nvPr/>
        </p:nvSpPr>
        <p:spPr>
          <a:xfrm>
            <a:off x="642910" y="500042"/>
            <a:ext cx="8215370" cy="769441"/>
          </a:xfrm>
          <a:prstGeom prst="rect">
            <a:avLst/>
          </a:prstGeom>
          <a:noFill/>
        </p:spPr>
        <p:txBody>
          <a:bodyPr wrap="square" rtlCol="0">
            <a:spAutoFit/>
          </a:bodyPr>
          <a:lstStyle/>
          <a:p>
            <a:pPr algn="ctr"/>
            <a:r>
              <a:rPr lang="fr-FR" sz="4400" b="1" dirty="0" smtClean="0">
                <a:latin typeface="Arabic Typesetting" pitchFamily="66" charset="-78"/>
                <a:cs typeface="Arabic Typesetting" pitchFamily="66" charset="-78"/>
              </a:rPr>
              <a:t>APPLICATION</a:t>
            </a:r>
            <a:endParaRPr lang="fr-FR" sz="4400" b="1" dirty="0">
              <a:latin typeface="Arabic Typesetting" pitchFamily="66" charset="-78"/>
              <a:cs typeface="Arabic Typesetting" pitchFamily="66" charset="-78"/>
            </a:endParaRPr>
          </a:p>
        </p:txBody>
      </p:sp>
      <p:sp>
        <p:nvSpPr>
          <p:cNvPr id="7" name="ZoneTexte 6"/>
          <p:cNvSpPr txBox="1"/>
          <p:nvPr/>
        </p:nvSpPr>
        <p:spPr>
          <a:xfrm>
            <a:off x="214282" y="1571612"/>
            <a:ext cx="8643998" cy="2911435"/>
          </a:xfrm>
          <a:prstGeom prst="flowChartAlternateProcess">
            <a:avLst/>
          </a:prstGeom>
          <a:solidFill>
            <a:schemeClr val="accent3">
              <a:lumMod val="20000"/>
              <a:lumOff val="80000"/>
            </a:schemeClr>
          </a:solidFill>
          <a:effectLst>
            <a:innerShdw blurRad="63500" dist="50800" dir="16200000">
              <a:prstClr val="black">
                <a:alpha val="50000"/>
              </a:prstClr>
            </a:innerShdw>
          </a:effectLst>
        </p:spPr>
        <p:txBody>
          <a:bodyPr wrap="square" rtlCol="0">
            <a:spAutoFit/>
          </a:bodyPr>
          <a:lstStyle/>
          <a:p>
            <a:pPr algn="ctr"/>
            <a:endParaRPr lang="fr-FR" sz="2400" b="1" dirty="0" smtClean="0">
              <a:latin typeface="Times New Roman" pitchFamily="18" charset="0"/>
              <a:cs typeface="Times New Roman" pitchFamily="18" charset="0"/>
            </a:endParaRPr>
          </a:p>
          <a:p>
            <a:pPr algn="ctr"/>
            <a:r>
              <a:rPr lang="fr-FR" sz="2400" b="1" dirty="0" smtClean="0">
                <a:latin typeface="Times New Roman" pitchFamily="18" charset="0"/>
                <a:cs typeface="Times New Roman" pitchFamily="18" charset="0"/>
              </a:rPr>
              <a:t>L’enseignant est le Seul maître de son amphi</a:t>
            </a:r>
          </a:p>
          <a:p>
            <a:pPr algn="just"/>
            <a:r>
              <a:rPr lang="fr-FR" sz="2400" b="1" dirty="0" smtClean="0">
                <a:latin typeface="Times New Roman" pitchFamily="18" charset="0"/>
                <a:cs typeface="Times New Roman" pitchFamily="18" charset="0"/>
              </a:rPr>
              <a:t> </a:t>
            </a:r>
          </a:p>
          <a:p>
            <a:pPr algn="just"/>
            <a:endParaRPr lang="fr-FR" sz="2000" b="1" dirty="0" smtClean="0">
              <a:latin typeface="Times New Roman" pitchFamily="18" charset="0"/>
              <a:cs typeface="Times New Roman" pitchFamily="18" charset="0"/>
            </a:endParaRPr>
          </a:p>
          <a:p>
            <a:pPr algn="just"/>
            <a:endParaRPr lang="fr-FR" sz="2000" b="1" dirty="0" smtClean="0">
              <a:latin typeface="Times New Roman" pitchFamily="18" charset="0"/>
              <a:cs typeface="Times New Roman" pitchFamily="18" charset="0"/>
            </a:endParaRPr>
          </a:p>
          <a:p>
            <a:pPr algn="just"/>
            <a:r>
              <a:rPr lang="fr-FR" sz="2000" b="1" dirty="0" smtClean="0">
                <a:latin typeface="Times New Roman" pitchFamily="18" charset="0"/>
                <a:cs typeface="Times New Roman" pitchFamily="18" charset="0"/>
              </a:rPr>
              <a:t>Diffuse le savoir      Evalue les étudiants Possède " droit d’échec / réussite </a:t>
            </a:r>
            <a:r>
              <a:rPr lang="fr-FR" sz="2000" dirty="0" smtClean="0">
                <a:solidFill>
                  <a:srgbClr val="000000"/>
                </a:solidFill>
              </a:rPr>
              <a:t>" </a:t>
            </a:r>
            <a:endParaRPr lang="fr-FR" sz="2000" b="1" dirty="0" smtClean="0">
              <a:latin typeface="Times New Roman" pitchFamily="18" charset="0"/>
              <a:cs typeface="Times New Roman" pitchFamily="18" charset="0"/>
            </a:endParaRPr>
          </a:p>
          <a:p>
            <a:pPr algn="just">
              <a:lnSpc>
                <a:spcPct val="150000"/>
              </a:lnSpc>
            </a:pPr>
            <a:endParaRPr lang="fr-FR" sz="2200" b="1" dirty="0" smtClean="0">
              <a:latin typeface="Times New Roman" pitchFamily="18" charset="0"/>
              <a:cs typeface="Times New Roman" pitchFamily="18" charset="0"/>
            </a:endParaRPr>
          </a:p>
        </p:txBody>
      </p:sp>
      <p:cxnSp>
        <p:nvCxnSpPr>
          <p:cNvPr id="10" name="Connecteur droit avec flèche 9"/>
          <p:cNvCxnSpPr/>
          <p:nvPr/>
        </p:nvCxnSpPr>
        <p:spPr>
          <a:xfrm rot="10800000" flipV="1">
            <a:off x="2143108" y="2571744"/>
            <a:ext cx="1857388" cy="928694"/>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12" name="Connecteur droit avec flèche 11"/>
          <p:cNvCxnSpPr/>
          <p:nvPr/>
        </p:nvCxnSpPr>
        <p:spPr>
          <a:xfrm rot="5400000">
            <a:off x="3536546" y="3035694"/>
            <a:ext cx="928694" cy="794"/>
          </a:xfrm>
          <a:prstGeom prst="straightConnector1">
            <a:avLst/>
          </a:prstGeom>
          <a:ln w="38100">
            <a:solidFill>
              <a:schemeClr val="accent1"/>
            </a:solidFill>
            <a:tailEnd type="arrow"/>
          </a:ln>
        </p:spPr>
        <p:style>
          <a:lnRef idx="1">
            <a:schemeClr val="accent1"/>
          </a:lnRef>
          <a:fillRef idx="0">
            <a:schemeClr val="accent1"/>
          </a:fillRef>
          <a:effectRef idx="0">
            <a:schemeClr val="accent1"/>
          </a:effectRef>
          <a:fontRef idx="minor">
            <a:schemeClr val="tx1"/>
          </a:fontRef>
        </p:style>
      </p:cxnSp>
      <p:cxnSp>
        <p:nvCxnSpPr>
          <p:cNvPr id="14" name="Connecteur droit avec flèche 13"/>
          <p:cNvCxnSpPr/>
          <p:nvPr/>
        </p:nvCxnSpPr>
        <p:spPr>
          <a:xfrm>
            <a:off x="4000496" y="2571744"/>
            <a:ext cx="2286016" cy="928694"/>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sp>
        <p:nvSpPr>
          <p:cNvPr id="29" name="ZoneTexte 28"/>
          <p:cNvSpPr txBox="1"/>
          <p:nvPr/>
        </p:nvSpPr>
        <p:spPr>
          <a:xfrm>
            <a:off x="571472" y="4857760"/>
            <a:ext cx="8072494" cy="646331"/>
          </a:xfrm>
          <a:prstGeom prst="rect">
            <a:avLst/>
          </a:prstGeom>
          <a:noFill/>
        </p:spPr>
        <p:txBody>
          <a:bodyPr wrap="square" rtlCol="0">
            <a:spAutoFit/>
          </a:bodyPr>
          <a:lstStyle/>
          <a:p>
            <a:r>
              <a:rPr lang="fr-FR" dirty="0" smtClean="0">
                <a:latin typeface="Times New Roman" pitchFamily="18" charset="0"/>
                <a:cs typeface="Times New Roman" pitchFamily="18" charset="0"/>
              </a:rPr>
              <a:t>S’il y a quelques zones d’ombre et questionnements, l’enseignant va établir une certaine déontologie et règles de conduite. </a:t>
            </a:r>
            <a:endParaRPr lang="fr-FR"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rme libre 4"/>
          <p:cNvSpPr/>
          <p:nvPr/>
        </p:nvSpPr>
        <p:spPr>
          <a:xfrm>
            <a:off x="0" y="6072158"/>
            <a:ext cx="9215374" cy="785842"/>
          </a:xfrm>
          <a:custGeom>
            <a:avLst/>
            <a:gdLst>
              <a:gd name="connsiteX0" fmla="*/ 0 w 9144000"/>
              <a:gd name="connsiteY0" fmla="*/ 0 h 571480"/>
              <a:gd name="connsiteX1" fmla="*/ 9144000 w 9144000"/>
              <a:gd name="connsiteY1" fmla="*/ 0 h 571480"/>
              <a:gd name="connsiteX2" fmla="*/ 9144000 w 9144000"/>
              <a:gd name="connsiteY2" fmla="*/ 571480 h 571480"/>
              <a:gd name="connsiteX3" fmla="*/ 0 w 9144000"/>
              <a:gd name="connsiteY3" fmla="*/ 571480 h 571480"/>
              <a:gd name="connsiteX4" fmla="*/ 0 w 9144000"/>
              <a:gd name="connsiteY4" fmla="*/ 0 h 571480"/>
              <a:gd name="connsiteX0" fmla="*/ 0 w 9144000"/>
              <a:gd name="connsiteY0" fmla="*/ 285776 h 857256"/>
              <a:gd name="connsiteX1" fmla="*/ 8858216 w 9144000"/>
              <a:gd name="connsiteY1" fmla="*/ 0 h 857256"/>
              <a:gd name="connsiteX2" fmla="*/ 9144000 w 9144000"/>
              <a:gd name="connsiteY2" fmla="*/ 857256 h 857256"/>
              <a:gd name="connsiteX3" fmla="*/ 0 w 9144000"/>
              <a:gd name="connsiteY3" fmla="*/ 857256 h 857256"/>
              <a:gd name="connsiteX4" fmla="*/ 0 w 9144000"/>
              <a:gd name="connsiteY4" fmla="*/ 285776 h 857256"/>
              <a:gd name="connsiteX0" fmla="*/ 0 w 9144000"/>
              <a:gd name="connsiteY0" fmla="*/ 285776 h 857256"/>
              <a:gd name="connsiteX1" fmla="*/ 8858216 w 9144000"/>
              <a:gd name="connsiteY1" fmla="*/ 0 h 857256"/>
              <a:gd name="connsiteX2" fmla="*/ 9144000 w 9144000"/>
              <a:gd name="connsiteY2" fmla="*/ 857256 h 857256"/>
              <a:gd name="connsiteX3" fmla="*/ 0 w 9144000"/>
              <a:gd name="connsiteY3" fmla="*/ 857256 h 857256"/>
              <a:gd name="connsiteX4" fmla="*/ 0 w 9144000"/>
              <a:gd name="connsiteY4" fmla="*/ 285776 h 857256"/>
              <a:gd name="connsiteX0" fmla="*/ 0 w 9162434"/>
              <a:gd name="connsiteY0" fmla="*/ 285776 h 857256"/>
              <a:gd name="connsiteX1" fmla="*/ 8858216 w 9162434"/>
              <a:gd name="connsiteY1" fmla="*/ 0 h 857256"/>
              <a:gd name="connsiteX2" fmla="*/ 9162434 w 9162434"/>
              <a:gd name="connsiteY2" fmla="*/ 6161 h 857256"/>
              <a:gd name="connsiteX3" fmla="*/ 9144000 w 9162434"/>
              <a:gd name="connsiteY3" fmla="*/ 857256 h 857256"/>
              <a:gd name="connsiteX4" fmla="*/ 0 w 9162434"/>
              <a:gd name="connsiteY4" fmla="*/ 857256 h 857256"/>
              <a:gd name="connsiteX5" fmla="*/ 0 w 9162434"/>
              <a:gd name="connsiteY5" fmla="*/ 285776 h 857256"/>
              <a:gd name="connsiteX0" fmla="*/ 0 w 9162434"/>
              <a:gd name="connsiteY0" fmla="*/ 500066 h 857256"/>
              <a:gd name="connsiteX1" fmla="*/ 8858216 w 9162434"/>
              <a:gd name="connsiteY1" fmla="*/ 0 h 857256"/>
              <a:gd name="connsiteX2" fmla="*/ 9162434 w 9162434"/>
              <a:gd name="connsiteY2" fmla="*/ 6161 h 857256"/>
              <a:gd name="connsiteX3" fmla="*/ 9144000 w 9162434"/>
              <a:gd name="connsiteY3" fmla="*/ 857256 h 857256"/>
              <a:gd name="connsiteX4" fmla="*/ 0 w 9162434"/>
              <a:gd name="connsiteY4" fmla="*/ 857256 h 857256"/>
              <a:gd name="connsiteX5" fmla="*/ 0 w 9162434"/>
              <a:gd name="connsiteY5" fmla="*/ 500066 h 857256"/>
              <a:gd name="connsiteX0" fmla="*/ 0 w 9162434"/>
              <a:gd name="connsiteY0" fmla="*/ 71414 h 857256"/>
              <a:gd name="connsiteX1" fmla="*/ 8858216 w 9162434"/>
              <a:gd name="connsiteY1" fmla="*/ 0 h 857256"/>
              <a:gd name="connsiteX2" fmla="*/ 9162434 w 9162434"/>
              <a:gd name="connsiteY2" fmla="*/ 6161 h 857256"/>
              <a:gd name="connsiteX3" fmla="*/ 9144000 w 9162434"/>
              <a:gd name="connsiteY3" fmla="*/ 857256 h 857256"/>
              <a:gd name="connsiteX4" fmla="*/ 0 w 9162434"/>
              <a:gd name="connsiteY4" fmla="*/ 857256 h 857256"/>
              <a:gd name="connsiteX5" fmla="*/ 0 w 9162434"/>
              <a:gd name="connsiteY5" fmla="*/ 71414 h 857256"/>
              <a:gd name="connsiteX0" fmla="*/ 0 w 9162434"/>
              <a:gd name="connsiteY0" fmla="*/ 71414 h 857256"/>
              <a:gd name="connsiteX1" fmla="*/ 8858216 w 9162434"/>
              <a:gd name="connsiteY1" fmla="*/ 0 h 857256"/>
              <a:gd name="connsiteX2" fmla="*/ 9162434 w 9162434"/>
              <a:gd name="connsiteY2" fmla="*/ 791955 h 857256"/>
              <a:gd name="connsiteX3" fmla="*/ 9144000 w 9162434"/>
              <a:gd name="connsiteY3" fmla="*/ 857256 h 857256"/>
              <a:gd name="connsiteX4" fmla="*/ 0 w 9162434"/>
              <a:gd name="connsiteY4" fmla="*/ 857256 h 857256"/>
              <a:gd name="connsiteX5" fmla="*/ 0 w 9162434"/>
              <a:gd name="connsiteY5" fmla="*/ 71414 h 857256"/>
              <a:gd name="connsiteX0" fmla="*/ 0 w 9215374"/>
              <a:gd name="connsiteY0" fmla="*/ 0 h 785842"/>
              <a:gd name="connsiteX1" fmla="*/ 9215374 w 9215374"/>
              <a:gd name="connsiteY1" fmla="*/ 285752 h 785842"/>
              <a:gd name="connsiteX2" fmla="*/ 9162434 w 9215374"/>
              <a:gd name="connsiteY2" fmla="*/ 720541 h 785842"/>
              <a:gd name="connsiteX3" fmla="*/ 9144000 w 9215374"/>
              <a:gd name="connsiteY3" fmla="*/ 785842 h 785842"/>
              <a:gd name="connsiteX4" fmla="*/ 0 w 9215374"/>
              <a:gd name="connsiteY4" fmla="*/ 785842 h 785842"/>
              <a:gd name="connsiteX5" fmla="*/ 0 w 9215374"/>
              <a:gd name="connsiteY5" fmla="*/ 0 h 785842"/>
              <a:gd name="connsiteX0" fmla="*/ 0 w 9215374"/>
              <a:gd name="connsiteY0" fmla="*/ 0 h 785842"/>
              <a:gd name="connsiteX1" fmla="*/ 9215374 w 9215374"/>
              <a:gd name="connsiteY1" fmla="*/ 285752 h 785842"/>
              <a:gd name="connsiteX2" fmla="*/ 9162434 w 9215374"/>
              <a:gd name="connsiteY2" fmla="*/ 720541 h 785842"/>
              <a:gd name="connsiteX3" fmla="*/ 9144000 w 9215374"/>
              <a:gd name="connsiteY3" fmla="*/ 785842 h 785842"/>
              <a:gd name="connsiteX4" fmla="*/ 0 w 9215374"/>
              <a:gd name="connsiteY4" fmla="*/ 785842 h 785842"/>
              <a:gd name="connsiteX5" fmla="*/ 0 w 9215374"/>
              <a:gd name="connsiteY5" fmla="*/ 0 h 7858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215374" h="785842">
                <a:moveTo>
                  <a:pt x="0" y="0"/>
                </a:moveTo>
                <a:lnTo>
                  <a:pt x="9215374" y="285752"/>
                </a:lnTo>
                <a:lnTo>
                  <a:pt x="9162434" y="720541"/>
                </a:lnTo>
                <a:lnTo>
                  <a:pt x="9144000" y="785842"/>
                </a:lnTo>
                <a:lnTo>
                  <a:pt x="0" y="785842"/>
                </a:lnTo>
                <a:lnTo>
                  <a:pt x="0" y="0"/>
                </a:lnTo>
                <a:close/>
              </a:path>
            </a:pathLst>
          </a:custGeom>
          <a:solidFill>
            <a:schemeClr val="accent2">
              <a:lumMod val="20000"/>
              <a:lumOff val="80000"/>
            </a:schemeClr>
          </a:solidFill>
          <a:ln>
            <a:solidFill>
              <a:schemeClr val="accent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 name="Pentagone 2"/>
          <p:cNvSpPr/>
          <p:nvPr/>
        </p:nvSpPr>
        <p:spPr>
          <a:xfrm>
            <a:off x="1214414" y="214290"/>
            <a:ext cx="7715272" cy="1000132"/>
          </a:xfrm>
          <a:prstGeom prst="homePlate">
            <a:avLst/>
          </a:prstGeom>
          <a:solidFill>
            <a:srgbClr val="F8EDEC"/>
          </a:solidFill>
          <a:ln>
            <a:noFill/>
          </a:ln>
          <a:effectLst>
            <a:innerShdw blurRad="63500" dist="50800" dir="162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4" name="ZoneTexte 3"/>
          <p:cNvSpPr txBox="1"/>
          <p:nvPr/>
        </p:nvSpPr>
        <p:spPr>
          <a:xfrm>
            <a:off x="642910" y="500042"/>
            <a:ext cx="8215370" cy="769441"/>
          </a:xfrm>
          <a:prstGeom prst="rect">
            <a:avLst/>
          </a:prstGeom>
          <a:noFill/>
        </p:spPr>
        <p:txBody>
          <a:bodyPr wrap="square" rtlCol="0">
            <a:spAutoFit/>
          </a:bodyPr>
          <a:lstStyle/>
          <a:p>
            <a:pPr algn="ctr"/>
            <a:r>
              <a:rPr lang="fr-FR" sz="4400" b="1" dirty="0" smtClean="0">
                <a:latin typeface="Arabic Typesetting" pitchFamily="66" charset="-78"/>
                <a:cs typeface="Arabic Typesetting" pitchFamily="66" charset="-78"/>
              </a:rPr>
              <a:t>APPLICATION</a:t>
            </a:r>
            <a:endParaRPr lang="fr-FR" sz="4400" b="1" dirty="0">
              <a:latin typeface="Arabic Typesetting" pitchFamily="66" charset="-78"/>
              <a:cs typeface="Arabic Typesetting" pitchFamily="66" charset="-78"/>
            </a:endParaRPr>
          </a:p>
        </p:txBody>
      </p:sp>
      <p:sp>
        <p:nvSpPr>
          <p:cNvPr id="29" name="ZoneTexte 28"/>
          <p:cNvSpPr txBox="1"/>
          <p:nvPr/>
        </p:nvSpPr>
        <p:spPr>
          <a:xfrm>
            <a:off x="214282" y="1357298"/>
            <a:ext cx="8715436" cy="4708981"/>
          </a:xfrm>
          <a:prstGeom prst="rect">
            <a:avLst/>
          </a:prstGeom>
          <a:noFill/>
        </p:spPr>
        <p:txBody>
          <a:bodyPr wrap="square" rtlCol="0">
            <a:spAutoFit/>
          </a:bodyPr>
          <a:lstStyle/>
          <a:p>
            <a:pPr algn="just">
              <a:lnSpc>
                <a:spcPct val="150000"/>
              </a:lnSpc>
            </a:pPr>
            <a:r>
              <a:rPr lang="fr-FR" sz="2000" dirty="0" smtClean="0">
                <a:latin typeface="Times New Roman" pitchFamily="18" charset="0"/>
                <a:cs typeface="Times New Roman" pitchFamily="18" charset="0"/>
              </a:rPr>
              <a:t>dans les travaux scientifiques revendiqués dans les thèses de doctorat ou dans le cadre de toutes autres publications scientifiques ou pédagogiques« .</a:t>
            </a:r>
          </a:p>
          <a:p>
            <a:pPr algn="just">
              <a:lnSpc>
                <a:spcPct val="150000"/>
              </a:lnSpc>
            </a:pPr>
            <a:r>
              <a:rPr lang="fr-FR" sz="2000" dirty="0" smtClean="0">
                <a:latin typeface="Times New Roman" pitchFamily="18" charset="0"/>
                <a:cs typeface="Times New Roman" pitchFamily="18" charset="0"/>
              </a:rPr>
              <a:t>L'article 36 de l'arrêté 933 du 28 Juillet 2016 stipule que « tout acte de plagiat [...] en relation avec les travaux scientifiques et pédagogiques revendiqués par l'enseignant chercheur, l'enseignant chercheur hospitalo-universitaire et le chercheur permanent lors des activités pédagogiques et scientifiques, les mémoires de magister et les thèses de doctorats et autres projets de recherche ou travaux d'habilitation universitaire, ou toute autre publication scientifique ou pédagogique dument constaté, pendant ou après la soutenance, l'évaluation ou la publication, </a:t>
            </a:r>
          </a:p>
          <a:p>
            <a:pPr algn="just">
              <a:lnSpc>
                <a:spcPct val="150000"/>
              </a:lnSpc>
            </a:pPr>
            <a:endParaRPr lang="fr-FR" sz="2000" dirty="0" smtClean="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rme libre 4"/>
          <p:cNvSpPr/>
          <p:nvPr/>
        </p:nvSpPr>
        <p:spPr>
          <a:xfrm>
            <a:off x="0" y="6072158"/>
            <a:ext cx="9215374" cy="785842"/>
          </a:xfrm>
          <a:custGeom>
            <a:avLst/>
            <a:gdLst>
              <a:gd name="connsiteX0" fmla="*/ 0 w 9144000"/>
              <a:gd name="connsiteY0" fmla="*/ 0 h 571480"/>
              <a:gd name="connsiteX1" fmla="*/ 9144000 w 9144000"/>
              <a:gd name="connsiteY1" fmla="*/ 0 h 571480"/>
              <a:gd name="connsiteX2" fmla="*/ 9144000 w 9144000"/>
              <a:gd name="connsiteY2" fmla="*/ 571480 h 571480"/>
              <a:gd name="connsiteX3" fmla="*/ 0 w 9144000"/>
              <a:gd name="connsiteY3" fmla="*/ 571480 h 571480"/>
              <a:gd name="connsiteX4" fmla="*/ 0 w 9144000"/>
              <a:gd name="connsiteY4" fmla="*/ 0 h 571480"/>
              <a:gd name="connsiteX0" fmla="*/ 0 w 9144000"/>
              <a:gd name="connsiteY0" fmla="*/ 285776 h 857256"/>
              <a:gd name="connsiteX1" fmla="*/ 8858216 w 9144000"/>
              <a:gd name="connsiteY1" fmla="*/ 0 h 857256"/>
              <a:gd name="connsiteX2" fmla="*/ 9144000 w 9144000"/>
              <a:gd name="connsiteY2" fmla="*/ 857256 h 857256"/>
              <a:gd name="connsiteX3" fmla="*/ 0 w 9144000"/>
              <a:gd name="connsiteY3" fmla="*/ 857256 h 857256"/>
              <a:gd name="connsiteX4" fmla="*/ 0 w 9144000"/>
              <a:gd name="connsiteY4" fmla="*/ 285776 h 857256"/>
              <a:gd name="connsiteX0" fmla="*/ 0 w 9144000"/>
              <a:gd name="connsiteY0" fmla="*/ 285776 h 857256"/>
              <a:gd name="connsiteX1" fmla="*/ 8858216 w 9144000"/>
              <a:gd name="connsiteY1" fmla="*/ 0 h 857256"/>
              <a:gd name="connsiteX2" fmla="*/ 9144000 w 9144000"/>
              <a:gd name="connsiteY2" fmla="*/ 857256 h 857256"/>
              <a:gd name="connsiteX3" fmla="*/ 0 w 9144000"/>
              <a:gd name="connsiteY3" fmla="*/ 857256 h 857256"/>
              <a:gd name="connsiteX4" fmla="*/ 0 w 9144000"/>
              <a:gd name="connsiteY4" fmla="*/ 285776 h 857256"/>
              <a:gd name="connsiteX0" fmla="*/ 0 w 9162434"/>
              <a:gd name="connsiteY0" fmla="*/ 285776 h 857256"/>
              <a:gd name="connsiteX1" fmla="*/ 8858216 w 9162434"/>
              <a:gd name="connsiteY1" fmla="*/ 0 h 857256"/>
              <a:gd name="connsiteX2" fmla="*/ 9162434 w 9162434"/>
              <a:gd name="connsiteY2" fmla="*/ 6161 h 857256"/>
              <a:gd name="connsiteX3" fmla="*/ 9144000 w 9162434"/>
              <a:gd name="connsiteY3" fmla="*/ 857256 h 857256"/>
              <a:gd name="connsiteX4" fmla="*/ 0 w 9162434"/>
              <a:gd name="connsiteY4" fmla="*/ 857256 h 857256"/>
              <a:gd name="connsiteX5" fmla="*/ 0 w 9162434"/>
              <a:gd name="connsiteY5" fmla="*/ 285776 h 857256"/>
              <a:gd name="connsiteX0" fmla="*/ 0 w 9162434"/>
              <a:gd name="connsiteY0" fmla="*/ 500066 h 857256"/>
              <a:gd name="connsiteX1" fmla="*/ 8858216 w 9162434"/>
              <a:gd name="connsiteY1" fmla="*/ 0 h 857256"/>
              <a:gd name="connsiteX2" fmla="*/ 9162434 w 9162434"/>
              <a:gd name="connsiteY2" fmla="*/ 6161 h 857256"/>
              <a:gd name="connsiteX3" fmla="*/ 9144000 w 9162434"/>
              <a:gd name="connsiteY3" fmla="*/ 857256 h 857256"/>
              <a:gd name="connsiteX4" fmla="*/ 0 w 9162434"/>
              <a:gd name="connsiteY4" fmla="*/ 857256 h 857256"/>
              <a:gd name="connsiteX5" fmla="*/ 0 w 9162434"/>
              <a:gd name="connsiteY5" fmla="*/ 500066 h 857256"/>
              <a:gd name="connsiteX0" fmla="*/ 0 w 9162434"/>
              <a:gd name="connsiteY0" fmla="*/ 71414 h 857256"/>
              <a:gd name="connsiteX1" fmla="*/ 8858216 w 9162434"/>
              <a:gd name="connsiteY1" fmla="*/ 0 h 857256"/>
              <a:gd name="connsiteX2" fmla="*/ 9162434 w 9162434"/>
              <a:gd name="connsiteY2" fmla="*/ 6161 h 857256"/>
              <a:gd name="connsiteX3" fmla="*/ 9144000 w 9162434"/>
              <a:gd name="connsiteY3" fmla="*/ 857256 h 857256"/>
              <a:gd name="connsiteX4" fmla="*/ 0 w 9162434"/>
              <a:gd name="connsiteY4" fmla="*/ 857256 h 857256"/>
              <a:gd name="connsiteX5" fmla="*/ 0 w 9162434"/>
              <a:gd name="connsiteY5" fmla="*/ 71414 h 857256"/>
              <a:gd name="connsiteX0" fmla="*/ 0 w 9162434"/>
              <a:gd name="connsiteY0" fmla="*/ 71414 h 857256"/>
              <a:gd name="connsiteX1" fmla="*/ 8858216 w 9162434"/>
              <a:gd name="connsiteY1" fmla="*/ 0 h 857256"/>
              <a:gd name="connsiteX2" fmla="*/ 9162434 w 9162434"/>
              <a:gd name="connsiteY2" fmla="*/ 791955 h 857256"/>
              <a:gd name="connsiteX3" fmla="*/ 9144000 w 9162434"/>
              <a:gd name="connsiteY3" fmla="*/ 857256 h 857256"/>
              <a:gd name="connsiteX4" fmla="*/ 0 w 9162434"/>
              <a:gd name="connsiteY4" fmla="*/ 857256 h 857256"/>
              <a:gd name="connsiteX5" fmla="*/ 0 w 9162434"/>
              <a:gd name="connsiteY5" fmla="*/ 71414 h 857256"/>
              <a:gd name="connsiteX0" fmla="*/ 0 w 9215374"/>
              <a:gd name="connsiteY0" fmla="*/ 0 h 785842"/>
              <a:gd name="connsiteX1" fmla="*/ 9215374 w 9215374"/>
              <a:gd name="connsiteY1" fmla="*/ 285752 h 785842"/>
              <a:gd name="connsiteX2" fmla="*/ 9162434 w 9215374"/>
              <a:gd name="connsiteY2" fmla="*/ 720541 h 785842"/>
              <a:gd name="connsiteX3" fmla="*/ 9144000 w 9215374"/>
              <a:gd name="connsiteY3" fmla="*/ 785842 h 785842"/>
              <a:gd name="connsiteX4" fmla="*/ 0 w 9215374"/>
              <a:gd name="connsiteY4" fmla="*/ 785842 h 785842"/>
              <a:gd name="connsiteX5" fmla="*/ 0 w 9215374"/>
              <a:gd name="connsiteY5" fmla="*/ 0 h 785842"/>
              <a:gd name="connsiteX0" fmla="*/ 0 w 9215374"/>
              <a:gd name="connsiteY0" fmla="*/ 0 h 785842"/>
              <a:gd name="connsiteX1" fmla="*/ 9215374 w 9215374"/>
              <a:gd name="connsiteY1" fmla="*/ 285752 h 785842"/>
              <a:gd name="connsiteX2" fmla="*/ 9162434 w 9215374"/>
              <a:gd name="connsiteY2" fmla="*/ 720541 h 785842"/>
              <a:gd name="connsiteX3" fmla="*/ 9144000 w 9215374"/>
              <a:gd name="connsiteY3" fmla="*/ 785842 h 785842"/>
              <a:gd name="connsiteX4" fmla="*/ 0 w 9215374"/>
              <a:gd name="connsiteY4" fmla="*/ 785842 h 785842"/>
              <a:gd name="connsiteX5" fmla="*/ 0 w 9215374"/>
              <a:gd name="connsiteY5" fmla="*/ 0 h 7858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215374" h="785842">
                <a:moveTo>
                  <a:pt x="0" y="0"/>
                </a:moveTo>
                <a:lnTo>
                  <a:pt x="9215374" y="285752"/>
                </a:lnTo>
                <a:lnTo>
                  <a:pt x="9162434" y="720541"/>
                </a:lnTo>
                <a:lnTo>
                  <a:pt x="9144000" y="785842"/>
                </a:lnTo>
                <a:lnTo>
                  <a:pt x="0" y="785842"/>
                </a:lnTo>
                <a:lnTo>
                  <a:pt x="0" y="0"/>
                </a:lnTo>
                <a:close/>
              </a:path>
            </a:pathLst>
          </a:custGeom>
          <a:solidFill>
            <a:schemeClr val="accent2">
              <a:lumMod val="20000"/>
              <a:lumOff val="80000"/>
            </a:schemeClr>
          </a:solidFill>
          <a:ln>
            <a:solidFill>
              <a:schemeClr val="accent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 name="Pentagone 2"/>
          <p:cNvSpPr/>
          <p:nvPr/>
        </p:nvSpPr>
        <p:spPr>
          <a:xfrm>
            <a:off x="1214414" y="214290"/>
            <a:ext cx="7715272" cy="1000132"/>
          </a:xfrm>
          <a:prstGeom prst="homePlate">
            <a:avLst/>
          </a:prstGeom>
          <a:solidFill>
            <a:srgbClr val="F8EDEC"/>
          </a:solidFill>
          <a:ln>
            <a:noFill/>
          </a:ln>
          <a:effectLst>
            <a:innerShdw blurRad="63500" dist="50800" dir="162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4" name="ZoneTexte 3"/>
          <p:cNvSpPr txBox="1"/>
          <p:nvPr/>
        </p:nvSpPr>
        <p:spPr>
          <a:xfrm>
            <a:off x="642910" y="500042"/>
            <a:ext cx="8215370" cy="769441"/>
          </a:xfrm>
          <a:prstGeom prst="rect">
            <a:avLst/>
          </a:prstGeom>
          <a:noFill/>
        </p:spPr>
        <p:txBody>
          <a:bodyPr wrap="square" rtlCol="0">
            <a:spAutoFit/>
          </a:bodyPr>
          <a:lstStyle/>
          <a:p>
            <a:pPr algn="ctr"/>
            <a:r>
              <a:rPr lang="fr-FR" sz="4400" b="1" dirty="0" smtClean="0">
                <a:latin typeface="Arabic Typesetting" pitchFamily="66" charset="-78"/>
                <a:cs typeface="Arabic Typesetting" pitchFamily="66" charset="-78"/>
              </a:rPr>
              <a:t>APPLICATION</a:t>
            </a:r>
            <a:endParaRPr lang="fr-FR" sz="4400" b="1" dirty="0">
              <a:latin typeface="Arabic Typesetting" pitchFamily="66" charset="-78"/>
              <a:cs typeface="Arabic Typesetting" pitchFamily="66" charset="-78"/>
            </a:endParaRPr>
          </a:p>
        </p:txBody>
      </p:sp>
      <p:sp>
        <p:nvSpPr>
          <p:cNvPr id="29" name="ZoneTexte 28"/>
          <p:cNvSpPr txBox="1"/>
          <p:nvPr/>
        </p:nvSpPr>
        <p:spPr>
          <a:xfrm>
            <a:off x="214282" y="1357298"/>
            <a:ext cx="8715436" cy="3323987"/>
          </a:xfrm>
          <a:prstGeom prst="rect">
            <a:avLst/>
          </a:prstGeom>
          <a:noFill/>
        </p:spPr>
        <p:txBody>
          <a:bodyPr wrap="square" rtlCol="0">
            <a:spAutoFit/>
          </a:bodyPr>
          <a:lstStyle/>
          <a:p>
            <a:pPr algn="just">
              <a:lnSpc>
                <a:spcPct val="150000"/>
              </a:lnSpc>
            </a:pPr>
            <a:r>
              <a:rPr lang="fr-FR" sz="2000" dirty="0" smtClean="0">
                <a:latin typeface="Times New Roman" pitchFamily="18" charset="0"/>
                <a:cs typeface="Times New Roman" pitchFamily="18" charset="0"/>
              </a:rPr>
              <a:t>expose son auteur à l'annulation de la soutenance ou au retrait du titre acquis ou à l'annulation ou au retrait de la publication »</a:t>
            </a:r>
          </a:p>
          <a:p>
            <a:pPr algn="just">
              <a:lnSpc>
                <a:spcPct val="150000"/>
              </a:lnSpc>
            </a:pPr>
            <a:r>
              <a:rPr lang="fr-FR" sz="2000" dirty="0" smtClean="0">
                <a:latin typeface="Times New Roman" pitchFamily="18" charset="0"/>
                <a:cs typeface="Times New Roman" pitchFamily="18" charset="0"/>
              </a:rPr>
              <a:t>L'auteur du plagiat peut se voir retirer son titre et diplômes acquis par le biais du plagiat, dégradé, expulsé voir radié des fonctions qu'il occupe. Il peut éventuellement faire face à des poursuites judiciaires de la part des auteurs originaux de l'</a:t>
            </a:r>
            <a:r>
              <a:rPr lang="fr-FR" sz="2000" dirty="0" err="1" smtClean="0">
                <a:latin typeface="Times New Roman" pitchFamily="18" charset="0"/>
                <a:cs typeface="Times New Roman" pitchFamily="18" charset="0"/>
              </a:rPr>
              <a:t>oeuvre</a:t>
            </a:r>
            <a:r>
              <a:rPr lang="fr-FR" sz="2000" dirty="0" smtClean="0">
                <a:latin typeface="Times New Roman" pitchFamily="18" charset="0"/>
                <a:cs typeface="Times New Roman" pitchFamily="18" charset="0"/>
              </a:rPr>
              <a:t> plagiée.</a:t>
            </a:r>
          </a:p>
          <a:p>
            <a:pPr algn="just">
              <a:lnSpc>
                <a:spcPct val="150000"/>
              </a:lnSpc>
            </a:pPr>
            <a:endParaRPr lang="fr-FR" sz="2000" dirty="0" smtClean="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rme libre 4"/>
          <p:cNvSpPr/>
          <p:nvPr/>
        </p:nvSpPr>
        <p:spPr>
          <a:xfrm>
            <a:off x="0" y="6072158"/>
            <a:ext cx="9215374" cy="785842"/>
          </a:xfrm>
          <a:custGeom>
            <a:avLst/>
            <a:gdLst>
              <a:gd name="connsiteX0" fmla="*/ 0 w 9144000"/>
              <a:gd name="connsiteY0" fmla="*/ 0 h 571480"/>
              <a:gd name="connsiteX1" fmla="*/ 9144000 w 9144000"/>
              <a:gd name="connsiteY1" fmla="*/ 0 h 571480"/>
              <a:gd name="connsiteX2" fmla="*/ 9144000 w 9144000"/>
              <a:gd name="connsiteY2" fmla="*/ 571480 h 571480"/>
              <a:gd name="connsiteX3" fmla="*/ 0 w 9144000"/>
              <a:gd name="connsiteY3" fmla="*/ 571480 h 571480"/>
              <a:gd name="connsiteX4" fmla="*/ 0 w 9144000"/>
              <a:gd name="connsiteY4" fmla="*/ 0 h 571480"/>
              <a:gd name="connsiteX0" fmla="*/ 0 w 9144000"/>
              <a:gd name="connsiteY0" fmla="*/ 285776 h 857256"/>
              <a:gd name="connsiteX1" fmla="*/ 8858216 w 9144000"/>
              <a:gd name="connsiteY1" fmla="*/ 0 h 857256"/>
              <a:gd name="connsiteX2" fmla="*/ 9144000 w 9144000"/>
              <a:gd name="connsiteY2" fmla="*/ 857256 h 857256"/>
              <a:gd name="connsiteX3" fmla="*/ 0 w 9144000"/>
              <a:gd name="connsiteY3" fmla="*/ 857256 h 857256"/>
              <a:gd name="connsiteX4" fmla="*/ 0 w 9144000"/>
              <a:gd name="connsiteY4" fmla="*/ 285776 h 857256"/>
              <a:gd name="connsiteX0" fmla="*/ 0 w 9144000"/>
              <a:gd name="connsiteY0" fmla="*/ 285776 h 857256"/>
              <a:gd name="connsiteX1" fmla="*/ 8858216 w 9144000"/>
              <a:gd name="connsiteY1" fmla="*/ 0 h 857256"/>
              <a:gd name="connsiteX2" fmla="*/ 9144000 w 9144000"/>
              <a:gd name="connsiteY2" fmla="*/ 857256 h 857256"/>
              <a:gd name="connsiteX3" fmla="*/ 0 w 9144000"/>
              <a:gd name="connsiteY3" fmla="*/ 857256 h 857256"/>
              <a:gd name="connsiteX4" fmla="*/ 0 w 9144000"/>
              <a:gd name="connsiteY4" fmla="*/ 285776 h 857256"/>
              <a:gd name="connsiteX0" fmla="*/ 0 w 9162434"/>
              <a:gd name="connsiteY0" fmla="*/ 285776 h 857256"/>
              <a:gd name="connsiteX1" fmla="*/ 8858216 w 9162434"/>
              <a:gd name="connsiteY1" fmla="*/ 0 h 857256"/>
              <a:gd name="connsiteX2" fmla="*/ 9162434 w 9162434"/>
              <a:gd name="connsiteY2" fmla="*/ 6161 h 857256"/>
              <a:gd name="connsiteX3" fmla="*/ 9144000 w 9162434"/>
              <a:gd name="connsiteY3" fmla="*/ 857256 h 857256"/>
              <a:gd name="connsiteX4" fmla="*/ 0 w 9162434"/>
              <a:gd name="connsiteY4" fmla="*/ 857256 h 857256"/>
              <a:gd name="connsiteX5" fmla="*/ 0 w 9162434"/>
              <a:gd name="connsiteY5" fmla="*/ 285776 h 857256"/>
              <a:gd name="connsiteX0" fmla="*/ 0 w 9162434"/>
              <a:gd name="connsiteY0" fmla="*/ 500066 h 857256"/>
              <a:gd name="connsiteX1" fmla="*/ 8858216 w 9162434"/>
              <a:gd name="connsiteY1" fmla="*/ 0 h 857256"/>
              <a:gd name="connsiteX2" fmla="*/ 9162434 w 9162434"/>
              <a:gd name="connsiteY2" fmla="*/ 6161 h 857256"/>
              <a:gd name="connsiteX3" fmla="*/ 9144000 w 9162434"/>
              <a:gd name="connsiteY3" fmla="*/ 857256 h 857256"/>
              <a:gd name="connsiteX4" fmla="*/ 0 w 9162434"/>
              <a:gd name="connsiteY4" fmla="*/ 857256 h 857256"/>
              <a:gd name="connsiteX5" fmla="*/ 0 w 9162434"/>
              <a:gd name="connsiteY5" fmla="*/ 500066 h 857256"/>
              <a:gd name="connsiteX0" fmla="*/ 0 w 9162434"/>
              <a:gd name="connsiteY0" fmla="*/ 71414 h 857256"/>
              <a:gd name="connsiteX1" fmla="*/ 8858216 w 9162434"/>
              <a:gd name="connsiteY1" fmla="*/ 0 h 857256"/>
              <a:gd name="connsiteX2" fmla="*/ 9162434 w 9162434"/>
              <a:gd name="connsiteY2" fmla="*/ 6161 h 857256"/>
              <a:gd name="connsiteX3" fmla="*/ 9144000 w 9162434"/>
              <a:gd name="connsiteY3" fmla="*/ 857256 h 857256"/>
              <a:gd name="connsiteX4" fmla="*/ 0 w 9162434"/>
              <a:gd name="connsiteY4" fmla="*/ 857256 h 857256"/>
              <a:gd name="connsiteX5" fmla="*/ 0 w 9162434"/>
              <a:gd name="connsiteY5" fmla="*/ 71414 h 857256"/>
              <a:gd name="connsiteX0" fmla="*/ 0 w 9162434"/>
              <a:gd name="connsiteY0" fmla="*/ 71414 h 857256"/>
              <a:gd name="connsiteX1" fmla="*/ 8858216 w 9162434"/>
              <a:gd name="connsiteY1" fmla="*/ 0 h 857256"/>
              <a:gd name="connsiteX2" fmla="*/ 9162434 w 9162434"/>
              <a:gd name="connsiteY2" fmla="*/ 791955 h 857256"/>
              <a:gd name="connsiteX3" fmla="*/ 9144000 w 9162434"/>
              <a:gd name="connsiteY3" fmla="*/ 857256 h 857256"/>
              <a:gd name="connsiteX4" fmla="*/ 0 w 9162434"/>
              <a:gd name="connsiteY4" fmla="*/ 857256 h 857256"/>
              <a:gd name="connsiteX5" fmla="*/ 0 w 9162434"/>
              <a:gd name="connsiteY5" fmla="*/ 71414 h 857256"/>
              <a:gd name="connsiteX0" fmla="*/ 0 w 9215374"/>
              <a:gd name="connsiteY0" fmla="*/ 0 h 785842"/>
              <a:gd name="connsiteX1" fmla="*/ 9215374 w 9215374"/>
              <a:gd name="connsiteY1" fmla="*/ 285752 h 785842"/>
              <a:gd name="connsiteX2" fmla="*/ 9162434 w 9215374"/>
              <a:gd name="connsiteY2" fmla="*/ 720541 h 785842"/>
              <a:gd name="connsiteX3" fmla="*/ 9144000 w 9215374"/>
              <a:gd name="connsiteY3" fmla="*/ 785842 h 785842"/>
              <a:gd name="connsiteX4" fmla="*/ 0 w 9215374"/>
              <a:gd name="connsiteY4" fmla="*/ 785842 h 785842"/>
              <a:gd name="connsiteX5" fmla="*/ 0 w 9215374"/>
              <a:gd name="connsiteY5" fmla="*/ 0 h 785842"/>
              <a:gd name="connsiteX0" fmla="*/ 0 w 9215374"/>
              <a:gd name="connsiteY0" fmla="*/ 0 h 785842"/>
              <a:gd name="connsiteX1" fmla="*/ 9215374 w 9215374"/>
              <a:gd name="connsiteY1" fmla="*/ 285752 h 785842"/>
              <a:gd name="connsiteX2" fmla="*/ 9162434 w 9215374"/>
              <a:gd name="connsiteY2" fmla="*/ 720541 h 785842"/>
              <a:gd name="connsiteX3" fmla="*/ 9144000 w 9215374"/>
              <a:gd name="connsiteY3" fmla="*/ 785842 h 785842"/>
              <a:gd name="connsiteX4" fmla="*/ 0 w 9215374"/>
              <a:gd name="connsiteY4" fmla="*/ 785842 h 785842"/>
              <a:gd name="connsiteX5" fmla="*/ 0 w 9215374"/>
              <a:gd name="connsiteY5" fmla="*/ 0 h 7858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215374" h="785842">
                <a:moveTo>
                  <a:pt x="0" y="0"/>
                </a:moveTo>
                <a:lnTo>
                  <a:pt x="9215374" y="285752"/>
                </a:lnTo>
                <a:lnTo>
                  <a:pt x="9162434" y="720541"/>
                </a:lnTo>
                <a:lnTo>
                  <a:pt x="9144000" y="785842"/>
                </a:lnTo>
                <a:lnTo>
                  <a:pt x="0" y="785842"/>
                </a:lnTo>
                <a:lnTo>
                  <a:pt x="0" y="0"/>
                </a:lnTo>
                <a:close/>
              </a:path>
            </a:pathLst>
          </a:custGeom>
          <a:solidFill>
            <a:schemeClr val="accent2">
              <a:lumMod val="20000"/>
              <a:lumOff val="80000"/>
            </a:schemeClr>
          </a:solidFill>
          <a:ln>
            <a:solidFill>
              <a:schemeClr val="accent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 name="Pentagone 2"/>
          <p:cNvSpPr/>
          <p:nvPr/>
        </p:nvSpPr>
        <p:spPr>
          <a:xfrm>
            <a:off x="1214414" y="214290"/>
            <a:ext cx="7715272" cy="1000132"/>
          </a:xfrm>
          <a:prstGeom prst="homePlate">
            <a:avLst/>
          </a:prstGeom>
          <a:solidFill>
            <a:srgbClr val="F8EDEC"/>
          </a:solidFill>
          <a:ln>
            <a:noFill/>
          </a:ln>
          <a:effectLst>
            <a:innerShdw blurRad="63500" dist="50800" dir="162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4" name="ZoneTexte 3"/>
          <p:cNvSpPr txBox="1"/>
          <p:nvPr/>
        </p:nvSpPr>
        <p:spPr>
          <a:xfrm>
            <a:off x="642910" y="500042"/>
            <a:ext cx="8215370" cy="769441"/>
          </a:xfrm>
          <a:prstGeom prst="rect">
            <a:avLst/>
          </a:prstGeom>
          <a:noFill/>
        </p:spPr>
        <p:txBody>
          <a:bodyPr wrap="square" rtlCol="0">
            <a:spAutoFit/>
          </a:bodyPr>
          <a:lstStyle/>
          <a:p>
            <a:pPr algn="ctr"/>
            <a:r>
              <a:rPr lang="fr-FR" sz="4400" b="1" dirty="0" smtClean="0">
                <a:latin typeface="Arabic Typesetting" pitchFamily="66" charset="-78"/>
                <a:cs typeface="Arabic Typesetting" pitchFamily="66" charset="-78"/>
              </a:rPr>
              <a:t>APPLICATION</a:t>
            </a:r>
            <a:endParaRPr lang="fr-FR" sz="4400" b="1" dirty="0">
              <a:latin typeface="Arabic Typesetting" pitchFamily="66" charset="-78"/>
              <a:cs typeface="Arabic Typesetting" pitchFamily="66" charset="-78"/>
            </a:endParaRPr>
          </a:p>
        </p:txBody>
      </p:sp>
      <p:sp>
        <p:nvSpPr>
          <p:cNvPr id="7" name="ZoneTexte 6"/>
          <p:cNvSpPr txBox="1"/>
          <p:nvPr/>
        </p:nvSpPr>
        <p:spPr>
          <a:xfrm>
            <a:off x="214282" y="2786058"/>
            <a:ext cx="8643998" cy="3661428"/>
          </a:xfrm>
          <a:prstGeom prst="flowChartAlternateProcess">
            <a:avLst/>
          </a:prstGeom>
          <a:solidFill>
            <a:schemeClr val="accent3">
              <a:lumMod val="20000"/>
              <a:lumOff val="80000"/>
            </a:schemeClr>
          </a:solidFill>
          <a:effectLst>
            <a:innerShdw blurRad="63500" dist="50800" dir="16200000">
              <a:prstClr val="black">
                <a:alpha val="50000"/>
              </a:prstClr>
            </a:innerShdw>
          </a:effectLst>
        </p:spPr>
        <p:txBody>
          <a:bodyPr wrap="square" rtlCol="0">
            <a:spAutoFit/>
          </a:bodyPr>
          <a:lstStyle/>
          <a:p>
            <a:pPr algn="just">
              <a:lnSpc>
                <a:spcPct val="150000"/>
              </a:lnSpc>
            </a:pPr>
            <a:r>
              <a:rPr lang="fr-FR" sz="2400" dirty="0" smtClean="0">
                <a:latin typeface="Times New Roman" pitchFamily="18" charset="0"/>
                <a:cs typeface="Times New Roman" pitchFamily="18" charset="0"/>
              </a:rPr>
              <a:t>La profession d’enseignant est un travail interactif qui suppose le dialogue et l’accompagnement. L’enseignement est également une bonne dose d’innovation, d’actualisation, de modernisation et d’adaptation. On ne peut s’engager dans l’enseignement sans viser essentiellement le bien-être des élèves.</a:t>
            </a:r>
            <a:endParaRPr lang="fr-FR" sz="2400" dirty="0" smtClean="0">
              <a:solidFill>
                <a:srgbClr val="000000"/>
              </a:solidFill>
              <a:latin typeface="Times New Roman"/>
            </a:endParaRPr>
          </a:p>
          <a:p>
            <a:pPr algn="just">
              <a:lnSpc>
                <a:spcPct val="150000"/>
              </a:lnSpc>
            </a:pPr>
            <a:endParaRPr lang="fr-FR" sz="2200" b="1" dirty="0" smtClean="0">
              <a:latin typeface="Times New Roman" pitchFamily="18" charset="0"/>
              <a:cs typeface="Times New Roman" pitchFamily="18" charset="0"/>
            </a:endParaRPr>
          </a:p>
        </p:txBody>
      </p:sp>
      <p:sp>
        <p:nvSpPr>
          <p:cNvPr id="8" name="ZoneTexte 7"/>
          <p:cNvSpPr txBox="1"/>
          <p:nvPr/>
        </p:nvSpPr>
        <p:spPr>
          <a:xfrm>
            <a:off x="285720" y="1500174"/>
            <a:ext cx="8501122" cy="1569660"/>
          </a:xfrm>
          <a:prstGeom prst="rect">
            <a:avLst/>
          </a:prstGeom>
          <a:noFill/>
        </p:spPr>
        <p:txBody>
          <a:bodyPr wrap="square" rtlCol="0">
            <a:spAutoFit/>
          </a:bodyPr>
          <a:lstStyle/>
          <a:p>
            <a:pPr algn="ctr"/>
            <a:r>
              <a:rPr lang="fr-FR" dirty="0" smtClean="0"/>
              <a:t>	</a:t>
            </a:r>
            <a:r>
              <a:rPr lang="fr-FR" sz="2400" b="1" dirty="0" smtClean="0">
                <a:latin typeface="Times New Roman" pitchFamily="18" charset="0"/>
                <a:cs typeface="Times New Roman" pitchFamily="18" charset="0"/>
              </a:rPr>
              <a:t>Ethique et déontologie d’enseignement</a:t>
            </a:r>
          </a:p>
          <a:p>
            <a:endParaRPr lang="fr-FR" sz="2400" dirty="0" smtClean="0">
              <a:latin typeface="Times New Roman" pitchFamily="18" charset="0"/>
              <a:cs typeface="Times New Roman" pitchFamily="18" charset="0"/>
            </a:endParaRPr>
          </a:p>
          <a:p>
            <a:r>
              <a:rPr lang="fr-FR" sz="2400" b="1" dirty="0" smtClean="0">
                <a:latin typeface="Times New Roman" pitchFamily="18" charset="0"/>
                <a:cs typeface="Times New Roman" pitchFamily="18" charset="0"/>
              </a:rPr>
              <a:t>1- ENSEIGNEMENT</a:t>
            </a:r>
            <a:endParaRPr lang="fr-FR" sz="2000" b="1" dirty="0" smtClean="0">
              <a:latin typeface="Times New Roman" pitchFamily="18" charset="0"/>
              <a:cs typeface="Times New Roman" pitchFamily="18" charset="0"/>
            </a:endParaRPr>
          </a:p>
          <a:p>
            <a:endParaRPr lang="fr-FR" sz="24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rme libre 4"/>
          <p:cNvSpPr/>
          <p:nvPr/>
        </p:nvSpPr>
        <p:spPr>
          <a:xfrm>
            <a:off x="0" y="6072158"/>
            <a:ext cx="9215374" cy="785842"/>
          </a:xfrm>
          <a:custGeom>
            <a:avLst/>
            <a:gdLst>
              <a:gd name="connsiteX0" fmla="*/ 0 w 9144000"/>
              <a:gd name="connsiteY0" fmla="*/ 0 h 571480"/>
              <a:gd name="connsiteX1" fmla="*/ 9144000 w 9144000"/>
              <a:gd name="connsiteY1" fmla="*/ 0 h 571480"/>
              <a:gd name="connsiteX2" fmla="*/ 9144000 w 9144000"/>
              <a:gd name="connsiteY2" fmla="*/ 571480 h 571480"/>
              <a:gd name="connsiteX3" fmla="*/ 0 w 9144000"/>
              <a:gd name="connsiteY3" fmla="*/ 571480 h 571480"/>
              <a:gd name="connsiteX4" fmla="*/ 0 w 9144000"/>
              <a:gd name="connsiteY4" fmla="*/ 0 h 571480"/>
              <a:gd name="connsiteX0" fmla="*/ 0 w 9144000"/>
              <a:gd name="connsiteY0" fmla="*/ 285776 h 857256"/>
              <a:gd name="connsiteX1" fmla="*/ 8858216 w 9144000"/>
              <a:gd name="connsiteY1" fmla="*/ 0 h 857256"/>
              <a:gd name="connsiteX2" fmla="*/ 9144000 w 9144000"/>
              <a:gd name="connsiteY2" fmla="*/ 857256 h 857256"/>
              <a:gd name="connsiteX3" fmla="*/ 0 w 9144000"/>
              <a:gd name="connsiteY3" fmla="*/ 857256 h 857256"/>
              <a:gd name="connsiteX4" fmla="*/ 0 w 9144000"/>
              <a:gd name="connsiteY4" fmla="*/ 285776 h 857256"/>
              <a:gd name="connsiteX0" fmla="*/ 0 w 9144000"/>
              <a:gd name="connsiteY0" fmla="*/ 285776 h 857256"/>
              <a:gd name="connsiteX1" fmla="*/ 8858216 w 9144000"/>
              <a:gd name="connsiteY1" fmla="*/ 0 h 857256"/>
              <a:gd name="connsiteX2" fmla="*/ 9144000 w 9144000"/>
              <a:gd name="connsiteY2" fmla="*/ 857256 h 857256"/>
              <a:gd name="connsiteX3" fmla="*/ 0 w 9144000"/>
              <a:gd name="connsiteY3" fmla="*/ 857256 h 857256"/>
              <a:gd name="connsiteX4" fmla="*/ 0 w 9144000"/>
              <a:gd name="connsiteY4" fmla="*/ 285776 h 857256"/>
              <a:gd name="connsiteX0" fmla="*/ 0 w 9162434"/>
              <a:gd name="connsiteY0" fmla="*/ 285776 h 857256"/>
              <a:gd name="connsiteX1" fmla="*/ 8858216 w 9162434"/>
              <a:gd name="connsiteY1" fmla="*/ 0 h 857256"/>
              <a:gd name="connsiteX2" fmla="*/ 9162434 w 9162434"/>
              <a:gd name="connsiteY2" fmla="*/ 6161 h 857256"/>
              <a:gd name="connsiteX3" fmla="*/ 9144000 w 9162434"/>
              <a:gd name="connsiteY3" fmla="*/ 857256 h 857256"/>
              <a:gd name="connsiteX4" fmla="*/ 0 w 9162434"/>
              <a:gd name="connsiteY4" fmla="*/ 857256 h 857256"/>
              <a:gd name="connsiteX5" fmla="*/ 0 w 9162434"/>
              <a:gd name="connsiteY5" fmla="*/ 285776 h 857256"/>
              <a:gd name="connsiteX0" fmla="*/ 0 w 9162434"/>
              <a:gd name="connsiteY0" fmla="*/ 500066 h 857256"/>
              <a:gd name="connsiteX1" fmla="*/ 8858216 w 9162434"/>
              <a:gd name="connsiteY1" fmla="*/ 0 h 857256"/>
              <a:gd name="connsiteX2" fmla="*/ 9162434 w 9162434"/>
              <a:gd name="connsiteY2" fmla="*/ 6161 h 857256"/>
              <a:gd name="connsiteX3" fmla="*/ 9144000 w 9162434"/>
              <a:gd name="connsiteY3" fmla="*/ 857256 h 857256"/>
              <a:gd name="connsiteX4" fmla="*/ 0 w 9162434"/>
              <a:gd name="connsiteY4" fmla="*/ 857256 h 857256"/>
              <a:gd name="connsiteX5" fmla="*/ 0 w 9162434"/>
              <a:gd name="connsiteY5" fmla="*/ 500066 h 857256"/>
              <a:gd name="connsiteX0" fmla="*/ 0 w 9162434"/>
              <a:gd name="connsiteY0" fmla="*/ 71414 h 857256"/>
              <a:gd name="connsiteX1" fmla="*/ 8858216 w 9162434"/>
              <a:gd name="connsiteY1" fmla="*/ 0 h 857256"/>
              <a:gd name="connsiteX2" fmla="*/ 9162434 w 9162434"/>
              <a:gd name="connsiteY2" fmla="*/ 6161 h 857256"/>
              <a:gd name="connsiteX3" fmla="*/ 9144000 w 9162434"/>
              <a:gd name="connsiteY3" fmla="*/ 857256 h 857256"/>
              <a:gd name="connsiteX4" fmla="*/ 0 w 9162434"/>
              <a:gd name="connsiteY4" fmla="*/ 857256 h 857256"/>
              <a:gd name="connsiteX5" fmla="*/ 0 w 9162434"/>
              <a:gd name="connsiteY5" fmla="*/ 71414 h 857256"/>
              <a:gd name="connsiteX0" fmla="*/ 0 w 9162434"/>
              <a:gd name="connsiteY0" fmla="*/ 71414 h 857256"/>
              <a:gd name="connsiteX1" fmla="*/ 8858216 w 9162434"/>
              <a:gd name="connsiteY1" fmla="*/ 0 h 857256"/>
              <a:gd name="connsiteX2" fmla="*/ 9162434 w 9162434"/>
              <a:gd name="connsiteY2" fmla="*/ 791955 h 857256"/>
              <a:gd name="connsiteX3" fmla="*/ 9144000 w 9162434"/>
              <a:gd name="connsiteY3" fmla="*/ 857256 h 857256"/>
              <a:gd name="connsiteX4" fmla="*/ 0 w 9162434"/>
              <a:gd name="connsiteY4" fmla="*/ 857256 h 857256"/>
              <a:gd name="connsiteX5" fmla="*/ 0 w 9162434"/>
              <a:gd name="connsiteY5" fmla="*/ 71414 h 857256"/>
              <a:gd name="connsiteX0" fmla="*/ 0 w 9215374"/>
              <a:gd name="connsiteY0" fmla="*/ 0 h 785842"/>
              <a:gd name="connsiteX1" fmla="*/ 9215374 w 9215374"/>
              <a:gd name="connsiteY1" fmla="*/ 285752 h 785842"/>
              <a:gd name="connsiteX2" fmla="*/ 9162434 w 9215374"/>
              <a:gd name="connsiteY2" fmla="*/ 720541 h 785842"/>
              <a:gd name="connsiteX3" fmla="*/ 9144000 w 9215374"/>
              <a:gd name="connsiteY3" fmla="*/ 785842 h 785842"/>
              <a:gd name="connsiteX4" fmla="*/ 0 w 9215374"/>
              <a:gd name="connsiteY4" fmla="*/ 785842 h 785842"/>
              <a:gd name="connsiteX5" fmla="*/ 0 w 9215374"/>
              <a:gd name="connsiteY5" fmla="*/ 0 h 785842"/>
              <a:gd name="connsiteX0" fmla="*/ 0 w 9215374"/>
              <a:gd name="connsiteY0" fmla="*/ 0 h 785842"/>
              <a:gd name="connsiteX1" fmla="*/ 9215374 w 9215374"/>
              <a:gd name="connsiteY1" fmla="*/ 285752 h 785842"/>
              <a:gd name="connsiteX2" fmla="*/ 9162434 w 9215374"/>
              <a:gd name="connsiteY2" fmla="*/ 720541 h 785842"/>
              <a:gd name="connsiteX3" fmla="*/ 9144000 w 9215374"/>
              <a:gd name="connsiteY3" fmla="*/ 785842 h 785842"/>
              <a:gd name="connsiteX4" fmla="*/ 0 w 9215374"/>
              <a:gd name="connsiteY4" fmla="*/ 785842 h 785842"/>
              <a:gd name="connsiteX5" fmla="*/ 0 w 9215374"/>
              <a:gd name="connsiteY5" fmla="*/ 0 h 7858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215374" h="785842">
                <a:moveTo>
                  <a:pt x="0" y="0"/>
                </a:moveTo>
                <a:lnTo>
                  <a:pt x="9215374" y="285752"/>
                </a:lnTo>
                <a:lnTo>
                  <a:pt x="9162434" y="720541"/>
                </a:lnTo>
                <a:lnTo>
                  <a:pt x="9144000" y="785842"/>
                </a:lnTo>
                <a:lnTo>
                  <a:pt x="0" y="785842"/>
                </a:lnTo>
                <a:lnTo>
                  <a:pt x="0" y="0"/>
                </a:lnTo>
                <a:close/>
              </a:path>
            </a:pathLst>
          </a:custGeom>
          <a:solidFill>
            <a:schemeClr val="accent2">
              <a:lumMod val="20000"/>
              <a:lumOff val="80000"/>
            </a:schemeClr>
          </a:solidFill>
          <a:ln>
            <a:solidFill>
              <a:schemeClr val="accent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 name="Pentagone 2"/>
          <p:cNvSpPr/>
          <p:nvPr/>
        </p:nvSpPr>
        <p:spPr>
          <a:xfrm>
            <a:off x="1214414" y="214290"/>
            <a:ext cx="7715272" cy="1000132"/>
          </a:xfrm>
          <a:prstGeom prst="homePlate">
            <a:avLst/>
          </a:prstGeom>
          <a:solidFill>
            <a:srgbClr val="F8EDEC"/>
          </a:solidFill>
          <a:ln>
            <a:noFill/>
          </a:ln>
          <a:effectLst>
            <a:innerShdw blurRad="63500" dist="50800" dir="162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4" name="ZoneTexte 3"/>
          <p:cNvSpPr txBox="1"/>
          <p:nvPr/>
        </p:nvSpPr>
        <p:spPr>
          <a:xfrm>
            <a:off x="642910" y="500042"/>
            <a:ext cx="8215370" cy="769441"/>
          </a:xfrm>
          <a:prstGeom prst="rect">
            <a:avLst/>
          </a:prstGeom>
          <a:noFill/>
        </p:spPr>
        <p:txBody>
          <a:bodyPr wrap="square" rtlCol="0">
            <a:spAutoFit/>
          </a:bodyPr>
          <a:lstStyle/>
          <a:p>
            <a:pPr algn="ctr"/>
            <a:r>
              <a:rPr lang="fr-FR" sz="4400" b="1" dirty="0" smtClean="0">
                <a:latin typeface="Arabic Typesetting" pitchFamily="66" charset="-78"/>
                <a:cs typeface="Arabic Typesetting" pitchFamily="66" charset="-78"/>
              </a:rPr>
              <a:t>APPLICATION</a:t>
            </a:r>
            <a:endParaRPr lang="fr-FR" sz="4400" b="1" dirty="0">
              <a:latin typeface="Arabic Typesetting" pitchFamily="66" charset="-78"/>
              <a:cs typeface="Arabic Typesetting" pitchFamily="66" charset="-78"/>
            </a:endParaRPr>
          </a:p>
        </p:txBody>
      </p:sp>
      <p:sp>
        <p:nvSpPr>
          <p:cNvPr id="29" name="ZoneTexte 28"/>
          <p:cNvSpPr txBox="1"/>
          <p:nvPr/>
        </p:nvSpPr>
        <p:spPr>
          <a:xfrm>
            <a:off x="214282" y="1428736"/>
            <a:ext cx="8715436" cy="4447371"/>
          </a:xfrm>
          <a:prstGeom prst="rect">
            <a:avLst/>
          </a:prstGeom>
          <a:noFill/>
        </p:spPr>
        <p:txBody>
          <a:bodyPr wrap="square" rtlCol="0">
            <a:spAutoFit/>
          </a:bodyPr>
          <a:lstStyle/>
          <a:p>
            <a:pPr algn="just"/>
            <a:endParaRPr lang="fr-FR" sz="2000" dirty="0" smtClean="0">
              <a:latin typeface="Times New Roman" pitchFamily="18" charset="0"/>
              <a:cs typeface="Times New Roman" pitchFamily="18" charset="0"/>
            </a:endParaRPr>
          </a:p>
          <a:p>
            <a:pPr algn="just"/>
            <a:r>
              <a:rPr lang="fr-FR" sz="2300" b="1" dirty="0" smtClean="0">
                <a:latin typeface="Times New Roman" pitchFamily="18" charset="0"/>
                <a:cs typeface="Times New Roman" pitchFamily="18" charset="0"/>
              </a:rPr>
              <a:t>Principales composantes de la profession : </a:t>
            </a:r>
          </a:p>
          <a:p>
            <a:pPr algn="just"/>
            <a:endParaRPr lang="fr-FR" sz="2000" dirty="0" smtClean="0">
              <a:latin typeface="Times New Roman" pitchFamily="18" charset="0"/>
              <a:cs typeface="Times New Roman" pitchFamily="18" charset="0"/>
            </a:endParaRPr>
          </a:p>
          <a:p>
            <a:pPr algn="just">
              <a:buFont typeface="Arial" pitchFamily="34" charset="0"/>
              <a:buChar char="•"/>
            </a:pPr>
            <a:r>
              <a:rPr lang="fr-FR" sz="2000" dirty="0" smtClean="0">
                <a:latin typeface="Times New Roman" pitchFamily="18" charset="0"/>
                <a:cs typeface="Times New Roman" pitchFamily="18" charset="0"/>
              </a:rPr>
              <a:t> Enseignement : transmission et création du savoir.</a:t>
            </a:r>
          </a:p>
          <a:p>
            <a:pPr algn="just">
              <a:buFont typeface="Arial" pitchFamily="34" charset="0"/>
              <a:buChar char="•"/>
            </a:pPr>
            <a:r>
              <a:rPr lang="fr-FR" sz="2000" dirty="0" smtClean="0">
                <a:latin typeface="Times New Roman" pitchFamily="18" charset="0"/>
                <a:cs typeface="Times New Roman" pitchFamily="18" charset="0"/>
              </a:rPr>
              <a:t> Recherche : maîtrise de la connaissance, l’innovation, la valorisation et l’externalisation .</a:t>
            </a:r>
          </a:p>
          <a:p>
            <a:pPr algn="just">
              <a:buFont typeface="Arial" pitchFamily="34" charset="0"/>
              <a:buChar char="•"/>
            </a:pPr>
            <a:r>
              <a:rPr lang="fr-FR" sz="2000" dirty="0" smtClean="0">
                <a:latin typeface="Times New Roman" pitchFamily="18" charset="0"/>
                <a:cs typeface="Times New Roman" pitchFamily="18" charset="0"/>
              </a:rPr>
              <a:t> Comprendre : c’est donner du sens à une information nouvelle en la reliant à une connaissance antérieure. </a:t>
            </a:r>
          </a:p>
          <a:p>
            <a:pPr algn="just">
              <a:buFont typeface="Arial" pitchFamily="34" charset="0"/>
              <a:buChar char="•"/>
            </a:pPr>
            <a:r>
              <a:rPr lang="fr-FR" sz="2000" dirty="0" smtClean="0">
                <a:latin typeface="Times New Roman" pitchFamily="18" charset="0"/>
                <a:cs typeface="Times New Roman" pitchFamily="18" charset="0"/>
              </a:rPr>
              <a:t>Apprendre : c’est donner du sens à une information nouvelle en la reliant durablement à une connaissance antérieure. </a:t>
            </a:r>
          </a:p>
          <a:p>
            <a:pPr algn="just">
              <a:buFont typeface="Arial" pitchFamily="34" charset="0"/>
              <a:buChar char="•"/>
            </a:pPr>
            <a:r>
              <a:rPr lang="fr-FR" sz="2000" dirty="0" smtClean="0">
                <a:latin typeface="Times New Roman" pitchFamily="18" charset="0"/>
                <a:cs typeface="Times New Roman" pitchFamily="18" charset="0"/>
              </a:rPr>
              <a:t> Gestion participative : Conception de cours ; département, organisation, gestion, évaluation. </a:t>
            </a:r>
          </a:p>
          <a:p>
            <a:pPr algn="just">
              <a:buFont typeface="Arial" pitchFamily="34" charset="0"/>
              <a:buChar char="•"/>
            </a:pPr>
            <a:r>
              <a:rPr lang="fr-FR" sz="2000" dirty="0" smtClean="0">
                <a:latin typeface="Times New Roman" pitchFamily="18" charset="0"/>
                <a:cs typeface="Times New Roman" pitchFamily="18" charset="0"/>
              </a:rPr>
              <a:t> Rayonnement et ouverture : Université-Environnement économique et social, Local, Régional, National et International .</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rme libre 4"/>
          <p:cNvSpPr/>
          <p:nvPr/>
        </p:nvSpPr>
        <p:spPr>
          <a:xfrm>
            <a:off x="0" y="6072158"/>
            <a:ext cx="9215374" cy="785842"/>
          </a:xfrm>
          <a:custGeom>
            <a:avLst/>
            <a:gdLst>
              <a:gd name="connsiteX0" fmla="*/ 0 w 9144000"/>
              <a:gd name="connsiteY0" fmla="*/ 0 h 571480"/>
              <a:gd name="connsiteX1" fmla="*/ 9144000 w 9144000"/>
              <a:gd name="connsiteY1" fmla="*/ 0 h 571480"/>
              <a:gd name="connsiteX2" fmla="*/ 9144000 w 9144000"/>
              <a:gd name="connsiteY2" fmla="*/ 571480 h 571480"/>
              <a:gd name="connsiteX3" fmla="*/ 0 w 9144000"/>
              <a:gd name="connsiteY3" fmla="*/ 571480 h 571480"/>
              <a:gd name="connsiteX4" fmla="*/ 0 w 9144000"/>
              <a:gd name="connsiteY4" fmla="*/ 0 h 571480"/>
              <a:gd name="connsiteX0" fmla="*/ 0 w 9144000"/>
              <a:gd name="connsiteY0" fmla="*/ 285776 h 857256"/>
              <a:gd name="connsiteX1" fmla="*/ 8858216 w 9144000"/>
              <a:gd name="connsiteY1" fmla="*/ 0 h 857256"/>
              <a:gd name="connsiteX2" fmla="*/ 9144000 w 9144000"/>
              <a:gd name="connsiteY2" fmla="*/ 857256 h 857256"/>
              <a:gd name="connsiteX3" fmla="*/ 0 w 9144000"/>
              <a:gd name="connsiteY3" fmla="*/ 857256 h 857256"/>
              <a:gd name="connsiteX4" fmla="*/ 0 w 9144000"/>
              <a:gd name="connsiteY4" fmla="*/ 285776 h 857256"/>
              <a:gd name="connsiteX0" fmla="*/ 0 w 9144000"/>
              <a:gd name="connsiteY0" fmla="*/ 285776 h 857256"/>
              <a:gd name="connsiteX1" fmla="*/ 8858216 w 9144000"/>
              <a:gd name="connsiteY1" fmla="*/ 0 h 857256"/>
              <a:gd name="connsiteX2" fmla="*/ 9144000 w 9144000"/>
              <a:gd name="connsiteY2" fmla="*/ 857256 h 857256"/>
              <a:gd name="connsiteX3" fmla="*/ 0 w 9144000"/>
              <a:gd name="connsiteY3" fmla="*/ 857256 h 857256"/>
              <a:gd name="connsiteX4" fmla="*/ 0 w 9144000"/>
              <a:gd name="connsiteY4" fmla="*/ 285776 h 857256"/>
              <a:gd name="connsiteX0" fmla="*/ 0 w 9162434"/>
              <a:gd name="connsiteY0" fmla="*/ 285776 h 857256"/>
              <a:gd name="connsiteX1" fmla="*/ 8858216 w 9162434"/>
              <a:gd name="connsiteY1" fmla="*/ 0 h 857256"/>
              <a:gd name="connsiteX2" fmla="*/ 9162434 w 9162434"/>
              <a:gd name="connsiteY2" fmla="*/ 6161 h 857256"/>
              <a:gd name="connsiteX3" fmla="*/ 9144000 w 9162434"/>
              <a:gd name="connsiteY3" fmla="*/ 857256 h 857256"/>
              <a:gd name="connsiteX4" fmla="*/ 0 w 9162434"/>
              <a:gd name="connsiteY4" fmla="*/ 857256 h 857256"/>
              <a:gd name="connsiteX5" fmla="*/ 0 w 9162434"/>
              <a:gd name="connsiteY5" fmla="*/ 285776 h 857256"/>
              <a:gd name="connsiteX0" fmla="*/ 0 w 9162434"/>
              <a:gd name="connsiteY0" fmla="*/ 500066 h 857256"/>
              <a:gd name="connsiteX1" fmla="*/ 8858216 w 9162434"/>
              <a:gd name="connsiteY1" fmla="*/ 0 h 857256"/>
              <a:gd name="connsiteX2" fmla="*/ 9162434 w 9162434"/>
              <a:gd name="connsiteY2" fmla="*/ 6161 h 857256"/>
              <a:gd name="connsiteX3" fmla="*/ 9144000 w 9162434"/>
              <a:gd name="connsiteY3" fmla="*/ 857256 h 857256"/>
              <a:gd name="connsiteX4" fmla="*/ 0 w 9162434"/>
              <a:gd name="connsiteY4" fmla="*/ 857256 h 857256"/>
              <a:gd name="connsiteX5" fmla="*/ 0 w 9162434"/>
              <a:gd name="connsiteY5" fmla="*/ 500066 h 857256"/>
              <a:gd name="connsiteX0" fmla="*/ 0 w 9162434"/>
              <a:gd name="connsiteY0" fmla="*/ 71414 h 857256"/>
              <a:gd name="connsiteX1" fmla="*/ 8858216 w 9162434"/>
              <a:gd name="connsiteY1" fmla="*/ 0 h 857256"/>
              <a:gd name="connsiteX2" fmla="*/ 9162434 w 9162434"/>
              <a:gd name="connsiteY2" fmla="*/ 6161 h 857256"/>
              <a:gd name="connsiteX3" fmla="*/ 9144000 w 9162434"/>
              <a:gd name="connsiteY3" fmla="*/ 857256 h 857256"/>
              <a:gd name="connsiteX4" fmla="*/ 0 w 9162434"/>
              <a:gd name="connsiteY4" fmla="*/ 857256 h 857256"/>
              <a:gd name="connsiteX5" fmla="*/ 0 w 9162434"/>
              <a:gd name="connsiteY5" fmla="*/ 71414 h 857256"/>
              <a:gd name="connsiteX0" fmla="*/ 0 w 9162434"/>
              <a:gd name="connsiteY0" fmla="*/ 71414 h 857256"/>
              <a:gd name="connsiteX1" fmla="*/ 8858216 w 9162434"/>
              <a:gd name="connsiteY1" fmla="*/ 0 h 857256"/>
              <a:gd name="connsiteX2" fmla="*/ 9162434 w 9162434"/>
              <a:gd name="connsiteY2" fmla="*/ 791955 h 857256"/>
              <a:gd name="connsiteX3" fmla="*/ 9144000 w 9162434"/>
              <a:gd name="connsiteY3" fmla="*/ 857256 h 857256"/>
              <a:gd name="connsiteX4" fmla="*/ 0 w 9162434"/>
              <a:gd name="connsiteY4" fmla="*/ 857256 h 857256"/>
              <a:gd name="connsiteX5" fmla="*/ 0 w 9162434"/>
              <a:gd name="connsiteY5" fmla="*/ 71414 h 857256"/>
              <a:gd name="connsiteX0" fmla="*/ 0 w 9215374"/>
              <a:gd name="connsiteY0" fmla="*/ 0 h 785842"/>
              <a:gd name="connsiteX1" fmla="*/ 9215374 w 9215374"/>
              <a:gd name="connsiteY1" fmla="*/ 285752 h 785842"/>
              <a:gd name="connsiteX2" fmla="*/ 9162434 w 9215374"/>
              <a:gd name="connsiteY2" fmla="*/ 720541 h 785842"/>
              <a:gd name="connsiteX3" fmla="*/ 9144000 w 9215374"/>
              <a:gd name="connsiteY3" fmla="*/ 785842 h 785842"/>
              <a:gd name="connsiteX4" fmla="*/ 0 w 9215374"/>
              <a:gd name="connsiteY4" fmla="*/ 785842 h 785842"/>
              <a:gd name="connsiteX5" fmla="*/ 0 w 9215374"/>
              <a:gd name="connsiteY5" fmla="*/ 0 h 785842"/>
              <a:gd name="connsiteX0" fmla="*/ 0 w 9215374"/>
              <a:gd name="connsiteY0" fmla="*/ 0 h 785842"/>
              <a:gd name="connsiteX1" fmla="*/ 9215374 w 9215374"/>
              <a:gd name="connsiteY1" fmla="*/ 285752 h 785842"/>
              <a:gd name="connsiteX2" fmla="*/ 9162434 w 9215374"/>
              <a:gd name="connsiteY2" fmla="*/ 720541 h 785842"/>
              <a:gd name="connsiteX3" fmla="*/ 9144000 w 9215374"/>
              <a:gd name="connsiteY3" fmla="*/ 785842 h 785842"/>
              <a:gd name="connsiteX4" fmla="*/ 0 w 9215374"/>
              <a:gd name="connsiteY4" fmla="*/ 785842 h 785842"/>
              <a:gd name="connsiteX5" fmla="*/ 0 w 9215374"/>
              <a:gd name="connsiteY5" fmla="*/ 0 h 7858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215374" h="785842">
                <a:moveTo>
                  <a:pt x="0" y="0"/>
                </a:moveTo>
                <a:lnTo>
                  <a:pt x="9215374" y="285752"/>
                </a:lnTo>
                <a:lnTo>
                  <a:pt x="9162434" y="720541"/>
                </a:lnTo>
                <a:lnTo>
                  <a:pt x="9144000" y="785842"/>
                </a:lnTo>
                <a:lnTo>
                  <a:pt x="0" y="785842"/>
                </a:lnTo>
                <a:lnTo>
                  <a:pt x="0" y="0"/>
                </a:lnTo>
                <a:close/>
              </a:path>
            </a:pathLst>
          </a:custGeom>
          <a:solidFill>
            <a:schemeClr val="accent2">
              <a:lumMod val="20000"/>
              <a:lumOff val="80000"/>
            </a:schemeClr>
          </a:solidFill>
          <a:ln>
            <a:solidFill>
              <a:schemeClr val="accent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 name="Pentagone 2"/>
          <p:cNvSpPr/>
          <p:nvPr/>
        </p:nvSpPr>
        <p:spPr>
          <a:xfrm>
            <a:off x="1214414" y="214290"/>
            <a:ext cx="7715272" cy="1000132"/>
          </a:xfrm>
          <a:prstGeom prst="homePlate">
            <a:avLst/>
          </a:prstGeom>
          <a:solidFill>
            <a:srgbClr val="F8EDEC"/>
          </a:solidFill>
          <a:ln>
            <a:noFill/>
          </a:ln>
          <a:effectLst>
            <a:innerShdw blurRad="63500" dist="50800" dir="162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4" name="ZoneTexte 3"/>
          <p:cNvSpPr txBox="1"/>
          <p:nvPr/>
        </p:nvSpPr>
        <p:spPr>
          <a:xfrm>
            <a:off x="642910" y="500042"/>
            <a:ext cx="8215370" cy="769441"/>
          </a:xfrm>
          <a:prstGeom prst="rect">
            <a:avLst/>
          </a:prstGeom>
          <a:noFill/>
        </p:spPr>
        <p:txBody>
          <a:bodyPr wrap="square" rtlCol="0">
            <a:spAutoFit/>
          </a:bodyPr>
          <a:lstStyle/>
          <a:p>
            <a:pPr algn="ctr"/>
            <a:r>
              <a:rPr lang="fr-FR" sz="4400" b="1" dirty="0" smtClean="0">
                <a:latin typeface="Arabic Typesetting" pitchFamily="66" charset="-78"/>
                <a:cs typeface="Arabic Typesetting" pitchFamily="66" charset="-78"/>
              </a:rPr>
              <a:t>APPLICATION</a:t>
            </a:r>
            <a:endParaRPr lang="fr-FR" sz="4400" b="1" dirty="0">
              <a:latin typeface="Arabic Typesetting" pitchFamily="66" charset="-78"/>
              <a:cs typeface="Arabic Typesetting" pitchFamily="66" charset="-78"/>
            </a:endParaRPr>
          </a:p>
        </p:txBody>
      </p:sp>
      <p:sp>
        <p:nvSpPr>
          <p:cNvPr id="29" name="ZoneTexte 28"/>
          <p:cNvSpPr txBox="1"/>
          <p:nvPr/>
        </p:nvSpPr>
        <p:spPr>
          <a:xfrm>
            <a:off x="214282" y="1428736"/>
            <a:ext cx="8715436" cy="4647426"/>
          </a:xfrm>
          <a:prstGeom prst="rect">
            <a:avLst/>
          </a:prstGeom>
          <a:noFill/>
        </p:spPr>
        <p:txBody>
          <a:bodyPr wrap="square" rtlCol="0">
            <a:spAutoFit/>
          </a:bodyPr>
          <a:lstStyle/>
          <a:p>
            <a:pPr algn="just"/>
            <a:endParaRPr lang="fr-FR" sz="2000" dirty="0" smtClean="0">
              <a:latin typeface="Times New Roman" pitchFamily="18" charset="0"/>
              <a:cs typeface="Times New Roman" pitchFamily="18" charset="0"/>
            </a:endParaRPr>
          </a:p>
          <a:p>
            <a:pPr algn="just"/>
            <a:r>
              <a:rPr lang="fr-FR" sz="2300" b="1" dirty="0" smtClean="0">
                <a:latin typeface="Times New Roman" pitchFamily="18" charset="0"/>
                <a:cs typeface="Times New Roman" pitchFamily="18" charset="0"/>
              </a:rPr>
              <a:t>Les objectifs d’un enseignant :</a:t>
            </a:r>
          </a:p>
          <a:p>
            <a:pPr algn="just"/>
            <a:endParaRPr lang="fr-FR" sz="2300" b="1" dirty="0" smtClean="0">
              <a:latin typeface="Times New Roman" pitchFamily="18" charset="0"/>
              <a:cs typeface="Times New Roman" pitchFamily="18" charset="0"/>
            </a:endParaRPr>
          </a:p>
          <a:p>
            <a:pPr algn="just">
              <a:buFont typeface="Arial" pitchFamily="34" charset="0"/>
              <a:buChar char="•"/>
            </a:pPr>
            <a:r>
              <a:rPr lang="fr-FR" sz="2300" b="1" dirty="0" smtClean="0">
                <a:latin typeface="Times New Roman" pitchFamily="18" charset="0"/>
                <a:cs typeface="Times New Roman" pitchFamily="18" charset="0"/>
              </a:rPr>
              <a:t> </a:t>
            </a:r>
            <a:r>
              <a:rPr lang="fr-FR" sz="2300" dirty="0" smtClean="0">
                <a:latin typeface="Times New Roman" pitchFamily="18" charset="0"/>
                <a:cs typeface="Times New Roman" pitchFamily="18" charset="0"/>
              </a:rPr>
              <a:t>Participer activement à la réussite de l’étudiant (examens et l’avenir) ;</a:t>
            </a:r>
          </a:p>
          <a:p>
            <a:pPr algn="just">
              <a:buFont typeface="Arial" pitchFamily="34" charset="0"/>
              <a:buChar char="•"/>
            </a:pPr>
            <a:endParaRPr lang="fr-FR" sz="2300" dirty="0" smtClean="0">
              <a:latin typeface="Times New Roman" pitchFamily="18" charset="0"/>
              <a:cs typeface="Times New Roman" pitchFamily="18" charset="0"/>
            </a:endParaRPr>
          </a:p>
          <a:p>
            <a:pPr algn="just">
              <a:buFont typeface="Arial" pitchFamily="34" charset="0"/>
              <a:buChar char="•"/>
            </a:pPr>
            <a:r>
              <a:rPr lang="fr-FR" sz="2300" dirty="0" smtClean="0">
                <a:latin typeface="Times New Roman" pitchFamily="18" charset="0"/>
                <a:cs typeface="Times New Roman" pitchFamily="18" charset="0"/>
              </a:rPr>
              <a:t> Réussir sa propre carrière (diplôme, publications) ;</a:t>
            </a:r>
          </a:p>
          <a:p>
            <a:pPr algn="just"/>
            <a:endParaRPr lang="fr-FR" sz="2300" dirty="0" smtClean="0">
              <a:latin typeface="Times New Roman" pitchFamily="18" charset="0"/>
              <a:cs typeface="Times New Roman" pitchFamily="18" charset="0"/>
            </a:endParaRPr>
          </a:p>
          <a:p>
            <a:pPr algn="just">
              <a:buFont typeface="Arial" pitchFamily="34" charset="0"/>
              <a:buChar char="•"/>
            </a:pPr>
            <a:r>
              <a:rPr lang="fr-FR" sz="2300" dirty="0" smtClean="0">
                <a:latin typeface="Times New Roman" pitchFamily="18" charset="0"/>
                <a:cs typeface="Times New Roman" pitchFamily="18" charset="0"/>
              </a:rPr>
              <a:t> Prendre part à la gestion de l’institution ;</a:t>
            </a:r>
          </a:p>
          <a:p>
            <a:pPr algn="just"/>
            <a:endParaRPr lang="fr-FR" sz="2300" dirty="0" smtClean="0">
              <a:latin typeface="Times New Roman" pitchFamily="18" charset="0"/>
              <a:cs typeface="Times New Roman" pitchFamily="18" charset="0"/>
            </a:endParaRPr>
          </a:p>
          <a:p>
            <a:pPr algn="just">
              <a:buFont typeface="Arial" pitchFamily="34" charset="0"/>
              <a:buChar char="•"/>
            </a:pPr>
            <a:r>
              <a:rPr lang="fr-FR" sz="2300" dirty="0" smtClean="0">
                <a:latin typeface="Times New Roman" pitchFamily="18" charset="0"/>
                <a:cs typeface="Times New Roman" pitchFamily="18" charset="0"/>
              </a:rPr>
              <a:t> Gérer l’externalisation (diplômés, la recherche,….) ;</a:t>
            </a:r>
          </a:p>
          <a:p>
            <a:pPr algn="just">
              <a:buFont typeface="Arial" pitchFamily="34" charset="0"/>
              <a:buChar char="•"/>
            </a:pPr>
            <a:endParaRPr lang="fr-FR" sz="2300" dirty="0" smtClean="0">
              <a:latin typeface="Times New Roman" pitchFamily="18" charset="0"/>
              <a:cs typeface="Times New Roman" pitchFamily="18" charset="0"/>
            </a:endParaRPr>
          </a:p>
          <a:p>
            <a:pPr algn="just">
              <a:buFont typeface="Arial" pitchFamily="34" charset="0"/>
              <a:buChar char="•"/>
            </a:pPr>
            <a:r>
              <a:rPr lang="fr-FR" sz="2300" dirty="0" smtClean="0">
                <a:latin typeface="Times New Roman" pitchFamily="18" charset="0"/>
                <a:cs typeface="Times New Roman" pitchFamily="18" charset="0"/>
              </a:rPr>
              <a:t> Avoir le meilleur comportement possible face aux situations difficiles (tricherie, tentations, combines,…).</a:t>
            </a:r>
            <a:endParaRPr lang="fr-FR" sz="2000" dirty="0" smtClean="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rme libre 4"/>
          <p:cNvSpPr/>
          <p:nvPr/>
        </p:nvSpPr>
        <p:spPr>
          <a:xfrm>
            <a:off x="0" y="6072158"/>
            <a:ext cx="9215374" cy="785842"/>
          </a:xfrm>
          <a:custGeom>
            <a:avLst/>
            <a:gdLst>
              <a:gd name="connsiteX0" fmla="*/ 0 w 9144000"/>
              <a:gd name="connsiteY0" fmla="*/ 0 h 571480"/>
              <a:gd name="connsiteX1" fmla="*/ 9144000 w 9144000"/>
              <a:gd name="connsiteY1" fmla="*/ 0 h 571480"/>
              <a:gd name="connsiteX2" fmla="*/ 9144000 w 9144000"/>
              <a:gd name="connsiteY2" fmla="*/ 571480 h 571480"/>
              <a:gd name="connsiteX3" fmla="*/ 0 w 9144000"/>
              <a:gd name="connsiteY3" fmla="*/ 571480 h 571480"/>
              <a:gd name="connsiteX4" fmla="*/ 0 w 9144000"/>
              <a:gd name="connsiteY4" fmla="*/ 0 h 571480"/>
              <a:gd name="connsiteX0" fmla="*/ 0 w 9144000"/>
              <a:gd name="connsiteY0" fmla="*/ 285776 h 857256"/>
              <a:gd name="connsiteX1" fmla="*/ 8858216 w 9144000"/>
              <a:gd name="connsiteY1" fmla="*/ 0 h 857256"/>
              <a:gd name="connsiteX2" fmla="*/ 9144000 w 9144000"/>
              <a:gd name="connsiteY2" fmla="*/ 857256 h 857256"/>
              <a:gd name="connsiteX3" fmla="*/ 0 w 9144000"/>
              <a:gd name="connsiteY3" fmla="*/ 857256 h 857256"/>
              <a:gd name="connsiteX4" fmla="*/ 0 w 9144000"/>
              <a:gd name="connsiteY4" fmla="*/ 285776 h 857256"/>
              <a:gd name="connsiteX0" fmla="*/ 0 w 9144000"/>
              <a:gd name="connsiteY0" fmla="*/ 285776 h 857256"/>
              <a:gd name="connsiteX1" fmla="*/ 8858216 w 9144000"/>
              <a:gd name="connsiteY1" fmla="*/ 0 h 857256"/>
              <a:gd name="connsiteX2" fmla="*/ 9144000 w 9144000"/>
              <a:gd name="connsiteY2" fmla="*/ 857256 h 857256"/>
              <a:gd name="connsiteX3" fmla="*/ 0 w 9144000"/>
              <a:gd name="connsiteY3" fmla="*/ 857256 h 857256"/>
              <a:gd name="connsiteX4" fmla="*/ 0 w 9144000"/>
              <a:gd name="connsiteY4" fmla="*/ 285776 h 857256"/>
              <a:gd name="connsiteX0" fmla="*/ 0 w 9162434"/>
              <a:gd name="connsiteY0" fmla="*/ 285776 h 857256"/>
              <a:gd name="connsiteX1" fmla="*/ 8858216 w 9162434"/>
              <a:gd name="connsiteY1" fmla="*/ 0 h 857256"/>
              <a:gd name="connsiteX2" fmla="*/ 9162434 w 9162434"/>
              <a:gd name="connsiteY2" fmla="*/ 6161 h 857256"/>
              <a:gd name="connsiteX3" fmla="*/ 9144000 w 9162434"/>
              <a:gd name="connsiteY3" fmla="*/ 857256 h 857256"/>
              <a:gd name="connsiteX4" fmla="*/ 0 w 9162434"/>
              <a:gd name="connsiteY4" fmla="*/ 857256 h 857256"/>
              <a:gd name="connsiteX5" fmla="*/ 0 w 9162434"/>
              <a:gd name="connsiteY5" fmla="*/ 285776 h 857256"/>
              <a:gd name="connsiteX0" fmla="*/ 0 w 9162434"/>
              <a:gd name="connsiteY0" fmla="*/ 500066 h 857256"/>
              <a:gd name="connsiteX1" fmla="*/ 8858216 w 9162434"/>
              <a:gd name="connsiteY1" fmla="*/ 0 h 857256"/>
              <a:gd name="connsiteX2" fmla="*/ 9162434 w 9162434"/>
              <a:gd name="connsiteY2" fmla="*/ 6161 h 857256"/>
              <a:gd name="connsiteX3" fmla="*/ 9144000 w 9162434"/>
              <a:gd name="connsiteY3" fmla="*/ 857256 h 857256"/>
              <a:gd name="connsiteX4" fmla="*/ 0 w 9162434"/>
              <a:gd name="connsiteY4" fmla="*/ 857256 h 857256"/>
              <a:gd name="connsiteX5" fmla="*/ 0 w 9162434"/>
              <a:gd name="connsiteY5" fmla="*/ 500066 h 857256"/>
              <a:gd name="connsiteX0" fmla="*/ 0 w 9162434"/>
              <a:gd name="connsiteY0" fmla="*/ 71414 h 857256"/>
              <a:gd name="connsiteX1" fmla="*/ 8858216 w 9162434"/>
              <a:gd name="connsiteY1" fmla="*/ 0 h 857256"/>
              <a:gd name="connsiteX2" fmla="*/ 9162434 w 9162434"/>
              <a:gd name="connsiteY2" fmla="*/ 6161 h 857256"/>
              <a:gd name="connsiteX3" fmla="*/ 9144000 w 9162434"/>
              <a:gd name="connsiteY3" fmla="*/ 857256 h 857256"/>
              <a:gd name="connsiteX4" fmla="*/ 0 w 9162434"/>
              <a:gd name="connsiteY4" fmla="*/ 857256 h 857256"/>
              <a:gd name="connsiteX5" fmla="*/ 0 w 9162434"/>
              <a:gd name="connsiteY5" fmla="*/ 71414 h 857256"/>
              <a:gd name="connsiteX0" fmla="*/ 0 w 9162434"/>
              <a:gd name="connsiteY0" fmla="*/ 71414 h 857256"/>
              <a:gd name="connsiteX1" fmla="*/ 8858216 w 9162434"/>
              <a:gd name="connsiteY1" fmla="*/ 0 h 857256"/>
              <a:gd name="connsiteX2" fmla="*/ 9162434 w 9162434"/>
              <a:gd name="connsiteY2" fmla="*/ 791955 h 857256"/>
              <a:gd name="connsiteX3" fmla="*/ 9144000 w 9162434"/>
              <a:gd name="connsiteY3" fmla="*/ 857256 h 857256"/>
              <a:gd name="connsiteX4" fmla="*/ 0 w 9162434"/>
              <a:gd name="connsiteY4" fmla="*/ 857256 h 857256"/>
              <a:gd name="connsiteX5" fmla="*/ 0 w 9162434"/>
              <a:gd name="connsiteY5" fmla="*/ 71414 h 857256"/>
              <a:gd name="connsiteX0" fmla="*/ 0 w 9215374"/>
              <a:gd name="connsiteY0" fmla="*/ 0 h 785842"/>
              <a:gd name="connsiteX1" fmla="*/ 9215374 w 9215374"/>
              <a:gd name="connsiteY1" fmla="*/ 285752 h 785842"/>
              <a:gd name="connsiteX2" fmla="*/ 9162434 w 9215374"/>
              <a:gd name="connsiteY2" fmla="*/ 720541 h 785842"/>
              <a:gd name="connsiteX3" fmla="*/ 9144000 w 9215374"/>
              <a:gd name="connsiteY3" fmla="*/ 785842 h 785842"/>
              <a:gd name="connsiteX4" fmla="*/ 0 w 9215374"/>
              <a:gd name="connsiteY4" fmla="*/ 785842 h 785842"/>
              <a:gd name="connsiteX5" fmla="*/ 0 w 9215374"/>
              <a:gd name="connsiteY5" fmla="*/ 0 h 785842"/>
              <a:gd name="connsiteX0" fmla="*/ 0 w 9215374"/>
              <a:gd name="connsiteY0" fmla="*/ 0 h 785842"/>
              <a:gd name="connsiteX1" fmla="*/ 9215374 w 9215374"/>
              <a:gd name="connsiteY1" fmla="*/ 285752 h 785842"/>
              <a:gd name="connsiteX2" fmla="*/ 9162434 w 9215374"/>
              <a:gd name="connsiteY2" fmla="*/ 720541 h 785842"/>
              <a:gd name="connsiteX3" fmla="*/ 9144000 w 9215374"/>
              <a:gd name="connsiteY3" fmla="*/ 785842 h 785842"/>
              <a:gd name="connsiteX4" fmla="*/ 0 w 9215374"/>
              <a:gd name="connsiteY4" fmla="*/ 785842 h 785842"/>
              <a:gd name="connsiteX5" fmla="*/ 0 w 9215374"/>
              <a:gd name="connsiteY5" fmla="*/ 0 h 7858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215374" h="785842">
                <a:moveTo>
                  <a:pt x="0" y="0"/>
                </a:moveTo>
                <a:lnTo>
                  <a:pt x="9215374" y="285752"/>
                </a:lnTo>
                <a:lnTo>
                  <a:pt x="9162434" y="720541"/>
                </a:lnTo>
                <a:lnTo>
                  <a:pt x="9144000" y="785842"/>
                </a:lnTo>
                <a:lnTo>
                  <a:pt x="0" y="785842"/>
                </a:lnTo>
                <a:lnTo>
                  <a:pt x="0" y="0"/>
                </a:lnTo>
                <a:close/>
              </a:path>
            </a:pathLst>
          </a:custGeom>
          <a:solidFill>
            <a:schemeClr val="accent2">
              <a:lumMod val="20000"/>
              <a:lumOff val="80000"/>
            </a:schemeClr>
          </a:solidFill>
          <a:ln>
            <a:solidFill>
              <a:schemeClr val="accent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 name="Pentagone 2"/>
          <p:cNvSpPr/>
          <p:nvPr/>
        </p:nvSpPr>
        <p:spPr>
          <a:xfrm>
            <a:off x="1214414" y="214290"/>
            <a:ext cx="7715272" cy="1000132"/>
          </a:xfrm>
          <a:prstGeom prst="homePlate">
            <a:avLst/>
          </a:prstGeom>
          <a:solidFill>
            <a:srgbClr val="F8EDEC"/>
          </a:solidFill>
          <a:ln>
            <a:noFill/>
          </a:ln>
          <a:effectLst>
            <a:innerShdw blurRad="63500" dist="50800" dir="162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4" name="ZoneTexte 3"/>
          <p:cNvSpPr txBox="1"/>
          <p:nvPr/>
        </p:nvSpPr>
        <p:spPr>
          <a:xfrm>
            <a:off x="642910" y="500042"/>
            <a:ext cx="8215370" cy="769441"/>
          </a:xfrm>
          <a:prstGeom prst="rect">
            <a:avLst/>
          </a:prstGeom>
          <a:noFill/>
        </p:spPr>
        <p:txBody>
          <a:bodyPr wrap="square" rtlCol="0">
            <a:spAutoFit/>
          </a:bodyPr>
          <a:lstStyle/>
          <a:p>
            <a:pPr algn="ctr"/>
            <a:r>
              <a:rPr lang="fr-FR" sz="4400" b="1" dirty="0" smtClean="0">
                <a:latin typeface="Arabic Typesetting" pitchFamily="66" charset="-78"/>
                <a:cs typeface="Arabic Typesetting" pitchFamily="66" charset="-78"/>
              </a:rPr>
              <a:t>APPLICATION</a:t>
            </a:r>
            <a:endParaRPr lang="fr-FR" sz="4400" b="1" dirty="0">
              <a:latin typeface="Arabic Typesetting" pitchFamily="66" charset="-78"/>
              <a:cs typeface="Arabic Typesetting" pitchFamily="66" charset="-78"/>
            </a:endParaRPr>
          </a:p>
        </p:txBody>
      </p:sp>
      <p:sp>
        <p:nvSpPr>
          <p:cNvPr id="7" name="ZoneTexte 6"/>
          <p:cNvSpPr txBox="1"/>
          <p:nvPr/>
        </p:nvSpPr>
        <p:spPr>
          <a:xfrm>
            <a:off x="214282" y="2143116"/>
            <a:ext cx="8643998" cy="4319268"/>
          </a:xfrm>
          <a:prstGeom prst="flowChartAlternateProcess">
            <a:avLst/>
          </a:prstGeom>
          <a:solidFill>
            <a:schemeClr val="accent3">
              <a:lumMod val="20000"/>
              <a:lumOff val="80000"/>
            </a:schemeClr>
          </a:solidFill>
          <a:effectLst>
            <a:innerShdw blurRad="63500" dist="50800" dir="16200000">
              <a:prstClr val="black">
                <a:alpha val="50000"/>
              </a:prstClr>
            </a:innerShdw>
          </a:effectLst>
        </p:spPr>
        <p:txBody>
          <a:bodyPr wrap="square" rtlCol="0">
            <a:spAutoFit/>
          </a:bodyPr>
          <a:lstStyle/>
          <a:p>
            <a:pPr algn="just">
              <a:lnSpc>
                <a:spcPct val="150000"/>
              </a:lnSpc>
            </a:pPr>
            <a:r>
              <a:rPr lang="fr-FR" sz="2400" dirty="0" smtClean="0">
                <a:latin typeface="Times New Roman" pitchFamily="18" charset="0"/>
                <a:cs typeface="Times New Roman" pitchFamily="18" charset="0"/>
              </a:rPr>
              <a:t>La recherche scientifique est un processus dynamique ou une démarche rationnelle qui permet d’examiner des phénomènes, des problèmes à résoudre, et d’obtenir des réponses précises à partir d’investigations. Ce processus se caractérise par le fait qu’il est systématique et rigoureux et conduit à l’acquisition de nouvelles connaissances en suivant une méthode scientifique d’investigation.</a:t>
            </a:r>
            <a:endParaRPr lang="fr-FR" sz="2200" b="1" dirty="0" smtClean="0">
              <a:latin typeface="Times New Roman" pitchFamily="18" charset="0"/>
              <a:cs typeface="Times New Roman" pitchFamily="18" charset="0"/>
            </a:endParaRPr>
          </a:p>
        </p:txBody>
      </p:sp>
      <p:sp>
        <p:nvSpPr>
          <p:cNvPr id="8" name="ZoneTexte 7"/>
          <p:cNvSpPr txBox="1"/>
          <p:nvPr/>
        </p:nvSpPr>
        <p:spPr>
          <a:xfrm>
            <a:off x="285720" y="1500174"/>
            <a:ext cx="8501122" cy="830997"/>
          </a:xfrm>
          <a:prstGeom prst="rect">
            <a:avLst/>
          </a:prstGeom>
          <a:noFill/>
        </p:spPr>
        <p:txBody>
          <a:bodyPr wrap="square" rtlCol="0">
            <a:spAutoFit/>
          </a:bodyPr>
          <a:lstStyle/>
          <a:p>
            <a:r>
              <a:rPr lang="fr-FR" sz="2400" b="1" dirty="0" smtClean="0">
                <a:latin typeface="Times New Roman" pitchFamily="18" charset="0"/>
                <a:cs typeface="Times New Roman" pitchFamily="18" charset="0"/>
              </a:rPr>
              <a:t>2- la recherche scientifique</a:t>
            </a:r>
            <a:endParaRPr lang="fr-FR" sz="2000" b="1" dirty="0" smtClean="0">
              <a:latin typeface="Times New Roman" pitchFamily="18" charset="0"/>
              <a:cs typeface="Times New Roman" pitchFamily="18" charset="0"/>
            </a:endParaRPr>
          </a:p>
          <a:p>
            <a:endParaRPr lang="fr-FR" sz="24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rme libre 4"/>
          <p:cNvSpPr/>
          <p:nvPr/>
        </p:nvSpPr>
        <p:spPr>
          <a:xfrm>
            <a:off x="0" y="6072158"/>
            <a:ext cx="9215374" cy="785842"/>
          </a:xfrm>
          <a:custGeom>
            <a:avLst/>
            <a:gdLst>
              <a:gd name="connsiteX0" fmla="*/ 0 w 9144000"/>
              <a:gd name="connsiteY0" fmla="*/ 0 h 571480"/>
              <a:gd name="connsiteX1" fmla="*/ 9144000 w 9144000"/>
              <a:gd name="connsiteY1" fmla="*/ 0 h 571480"/>
              <a:gd name="connsiteX2" fmla="*/ 9144000 w 9144000"/>
              <a:gd name="connsiteY2" fmla="*/ 571480 h 571480"/>
              <a:gd name="connsiteX3" fmla="*/ 0 w 9144000"/>
              <a:gd name="connsiteY3" fmla="*/ 571480 h 571480"/>
              <a:gd name="connsiteX4" fmla="*/ 0 w 9144000"/>
              <a:gd name="connsiteY4" fmla="*/ 0 h 571480"/>
              <a:gd name="connsiteX0" fmla="*/ 0 w 9144000"/>
              <a:gd name="connsiteY0" fmla="*/ 285776 h 857256"/>
              <a:gd name="connsiteX1" fmla="*/ 8858216 w 9144000"/>
              <a:gd name="connsiteY1" fmla="*/ 0 h 857256"/>
              <a:gd name="connsiteX2" fmla="*/ 9144000 w 9144000"/>
              <a:gd name="connsiteY2" fmla="*/ 857256 h 857256"/>
              <a:gd name="connsiteX3" fmla="*/ 0 w 9144000"/>
              <a:gd name="connsiteY3" fmla="*/ 857256 h 857256"/>
              <a:gd name="connsiteX4" fmla="*/ 0 w 9144000"/>
              <a:gd name="connsiteY4" fmla="*/ 285776 h 857256"/>
              <a:gd name="connsiteX0" fmla="*/ 0 w 9144000"/>
              <a:gd name="connsiteY0" fmla="*/ 285776 h 857256"/>
              <a:gd name="connsiteX1" fmla="*/ 8858216 w 9144000"/>
              <a:gd name="connsiteY1" fmla="*/ 0 h 857256"/>
              <a:gd name="connsiteX2" fmla="*/ 9144000 w 9144000"/>
              <a:gd name="connsiteY2" fmla="*/ 857256 h 857256"/>
              <a:gd name="connsiteX3" fmla="*/ 0 w 9144000"/>
              <a:gd name="connsiteY3" fmla="*/ 857256 h 857256"/>
              <a:gd name="connsiteX4" fmla="*/ 0 w 9144000"/>
              <a:gd name="connsiteY4" fmla="*/ 285776 h 857256"/>
              <a:gd name="connsiteX0" fmla="*/ 0 w 9162434"/>
              <a:gd name="connsiteY0" fmla="*/ 285776 h 857256"/>
              <a:gd name="connsiteX1" fmla="*/ 8858216 w 9162434"/>
              <a:gd name="connsiteY1" fmla="*/ 0 h 857256"/>
              <a:gd name="connsiteX2" fmla="*/ 9162434 w 9162434"/>
              <a:gd name="connsiteY2" fmla="*/ 6161 h 857256"/>
              <a:gd name="connsiteX3" fmla="*/ 9144000 w 9162434"/>
              <a:gd name="connsiteY3" fmla="*/ 857256 h 857256"/>
              <a:gd name="connsiteX4" fmla="*/ 0 w 9162434"/>
              <a:gd name="connsiteY4" fmla="*/ 857256 h 857256"/>
              <a:gd name="connsiteX5" fmla="*/ 0 w 9162434"/>
              <a:gd name="connsiteY5" fmla="*/ 285776 h 857256"/>
              <a:gd name="connsiteX0" fmla="*/ 0 w 9162434"/>
              <a:gd name="connsiteY0" fmla="*/ 500066 h 857256"/>
              <a:gd name="connsiteX1" fmla="*/ 8858216 w 9162434"/>
              <a:gd name="connsiteY1" fmla="*/ 0 h 857256"/>
              <a:gd name="connsiteX2" fmla="*/ 9162434 w 9162434"/>
              <a:gd name="connsiteY2" fmla="*/ 6161 h 857256"/>
              <a:gd name="connsiteX3" fmla="*/ 9144000 w 9162434"/>
              <a:gd name="connsiteY3" fmla="*/ 857256 h 857256"/>
              <a:gd name="connsiteX4" fmla="*/ 0 w 9162434"/>
              <a:gd name="connsiteY4" fmla="*/ 857256 h 857256"/>
              <a:gd name="connsiteX5" fmla="*/ 0 w 9162434"/>
              <a:gd name="connsiteY5" fmla="*/ 500066 h 857256"/>
              <a:gd name="connsiteX0" fmla="*/ 0 w 9162434"/>
              <a:gd name="connsiteY0" fmla="*/ 71414 h 857256"/>
              <a:gd name="connsiteX1" fmla="*/ 8858216 w 9162434"/>
              <a:gd name="connsiteY1" fmla="*/ 0 h 857256"/>
              <a:gd name="connsiteX2" fmla="*/ 9162434 w 9162434"/>
              <a:gd name="connsiteY2" fmla="*/ 6161 h 857256"/>
              <a:gd name="connsiteX3" fmla="*/ 9144000 w 9162434"/>
              <a:gd name="connsiteY3" fmla="*/ 857256 h 857256"/>
              <a:gd name="connsiteX4" fmla="*/ 0 w 9162434"/>
              <a:gd name="connsiteY4" fmla="*/ 857256 h 857256"/>
              <a:gd name="connsiteX5" fmla="*/ 0 w 9162434"/>
              <a:gd name="connsiteY5" fmla="*/ 71414 h 857256"/>
              <a:gd name="connsiteX0" fmla="*/ 0 w 9162434"/>
              <a:gd name="connsiteY0" fmla="*/ 71414 h 857256"/>
              <a:gd name="connsiteX1" fmla="*/ 8858216 w 9162434"/>
              <a:gd name="connsiteY1" fmla="*/ 0 h 857256"/>
              <a:gd name="connsiteX2" fmla="*/ 9162434 w 9162434"/>
              <a:gd name="connsiteY2" fmla="*/ 791955 h 857256"/>
              <a:gd name="connsiteX3" fmla="*/ 9144000 w 9162434"/>
              <a:gd name="connsiteY3" fmla="*/ 857256 h 857256"/>
              <a:gd name="connsiteX4" fmla="*/ 0 w 9162434"/>
              <a:gd name="connsiteY4" fmla="*/ 857256 h 857256"/>
              <a:gd name="connsiteX5" fmla="*/ 0 w 9162434"/>
              <a:gd name="connsiteY5" fmla="*/ 71414 h 857256"/>
              <a:gd name="connsiteX0" fmla="*/ 0 w 9215374"/>
              <a:gd name="connsiteY0" fmla="*/ 0 h 785842"/>
              <a:gd name="connsiteX1" fmla="*/ 9215374 w 9215374"/>
              <a:gd name="connsiteY1" fmla="*/ 285752 h 785842"/>
              <a:gd name="connsiteX2" fmla="*/ 9162434 w 9215374"/>
              <a:gd name="connsiteY2" fmla="*/ 720541 h 785842"/>
              <a:gd name="connsiteX3" fmla="*/ 9144000 w 9215374"/>
              <a:gd name="connsiteY3" fmla="*/ 785842 h 785842"/>
              <a:gd name="connsiteX4" fmla="*/ 0 w 9215374"/>
              <a:gd name="connsiteY4" fmla="*/ 785842 h 785842"/>
              <a:gd name="connsiteX5" fmla="*/ 0 w 9215374"/>
              <a:gd name="connsiteY5" fmla="*/ 0 h 785842"/>
              <a:gd name="connsiteX0" fmla="*/ 0 w 9215374"/>
              <a:gd name="connsiteY0" fmla="*/ 0 h 785842"/>
              <a:gd name="connsiteX1" fmla="*/ 9215374 w 9215374"/>
              <a:gd name="connsiteY1" fmla="*/ 285752 h 785842"/>
              <a:gd name="connsiteX2" fmla="*/ 9162434 w 9215374"/>
              <a:gd name="connsiteY2" fmla="*/ 720541 h 785842"/>
              <a:gd name="connsiteX3" fmla="*/ 9144000 w 9215374"/>
              <a:gd name="connsiteY3" fmla="*/ 785842 h 785842"/>
              <a:gd name="connsiteX4" fmla="*/ 0 w 9215374"/>
              <a:gd name="connsiteY4" fmla="*/ 785842 h 785842"/>
              <a:gd name="connsiteX5" fmla="*/ 0 w 9215374"/>
              <a:gd name="connsiteY5" fmla="*/ 0 h 7858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215374" h="785842">
                <a:moveTo>
                  <a:pt x="0" y="0"/>
                </a:moveTo>
                <a:lnTo>
                  <a:pt x="9215374" y="285752"/>
                </a:lnTo>
                <a:lnTo>
                  <a:pt x="9162434" y="720541"/>
                </a:lnTo>
                <a:lnTo>
                  <a:pt x="9144000" y="785842"/>
                </a:lnTo>
                <a:lnTo>
                  <a:pt x="0" y="785842"/>
                </a:lnTo>
                <a:lnTo>
                  <a:pt x="0" y="0"/>
                </a:lnTo>
                <a:close/>
              </a:path>
            </a:pathLst>
          </a:custGeom>
          <a:solidFill>
            <a:schemeClr val="accent2">
              <a:lumMod val="20000"/>
              <a:lumOff val="80000"/>
            </a:schemeClr>
          </a:solidFill>
          <a:ln>
            <a:solidFill>
              <a:schemeClr val="accent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 name="Pentagone 2"/>
          <p:cNvSpPr/>
          <p:nvPr/>
        </p:nvSpPr>
        <p:spPr>
          <a:xfrm>
            <a:off x="1214414" y="214290"/>
            <a:ext cx="7715272" cy="1000132"/>
          </a:xfrm>
          <a:prstGeom prst="homePlate">
            <a:avLst/>
          </a:prstGeom>
          <a:solidFill>
            <a:srgbClr val="F8EDEC"/>
          </a:solidFill>
          <a:ln>
            <a:noFill/>
          </a:ln>
          <a:effectLst>
            <a:innerShdw blurRad="63500" dist="50800" dir="162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4" name="ZoneTexte 3"/>
          <p:cNvSpPr txBox="1"/>
          <p:nvPr/>
        </p:nvSpPr>
        <p:spPr>
          <a:xfrm>
            <a:off x="642910" y="500042"/>
            <a:ext cx="8215370" cy="769441"/>
          </a:xfrm>
          <a:prstGeom prst="rect">
            <a:avLst/>
          </a:prstGeom>
          <a:noFill/>
        </p:spPr>
        <p:txBody>
          <a:bodyPr wrap="square" rtlCol="0">
            <a:spAutoFit/>
          </a:bodyPr>
          <a:lstStyle/>
          <a:p>
            <a:pPr algn="ctr"/>
            <a:r>
              <a:rPr lang="fr-FR" sz="4400" b="1" dirty="0" smtClean="0">
                <a:latin typeface="Arabic Typesetting" pitchFamily="66" charset="-78"/>
                <a:cs typeface="Arabic Typesetting" pitchFamily="66" charset="-78"/>
              </a:rPr>
              <a:t>APPLICATION</a:t>
            </a:r>
            <a:endParaRPr lang="fr-FR" sz="4400" b="1" dirty="0">
              <a:latin typeface="Arabic Typesetting" pitchFamily="66" charset="-78"/>
              <a:cs typeface="Arabic Typesetting" pitchFamily="66" charset="-78"/>
            </a:endParaRPr>
          </a:p>
        </p:txBody>
      </p:sp>
      <p:sp>
        <p:nvSpPr>
          <p:cNvPr id="29" name="ZoneTexte 28"/>
          <p:cNvSpPr txBox="1"/>
          <p:nvPr/>
        </p:nvSpPr>
        <p:spPr>
          <a:xfrm>
            <a:off x="214282" y="1428736"/>
            <a:ext cx="8715436" cy="3739485"/>
          </a:xfrm>
          <a:prstGeom prst="rect">
            <a:avLst/>
          </a:prstGeom>
          <a:noFill/>
        </p:spPr>
        <p:txBody>
          <a:bodyPr wrap="square" rtlCol="0">
            <a:spAutoFit/>
          </a:bodyPr>
          <a:lstStyle/>
          <a:p>
            <a:pPr algn="just">
              <a:lnSpc>
                <a:spcPct val="150000"/>
              </a:lnSpc>
            </a:pPr>
            <a:endParaRPr lang="fr-FR" sz="2000" dirty="0" smtClean="0">
              <a:latin typeface="Times New Roman" pitchFamily="18" charset="0"/>
              <a:cs typeface="Times New Roman" pitchFamily="18" charset="0"/>
            </a:endParaRPr>
          </a:p>
          <a:p>
            <a:pPr algn="just">
              <a:lnSpc>
                <a:spcPct val="150000"/>
              </a:lnSpc>
            </a:pPr>
            <a:r>
              <a:rPr lang="fr-FR" sz="2300" b="1" dirty="0" smtClean="0">
                <a:latin typeface="Times New Roman" pitchFamily="18" charset="0"/>
                <a:cs typeface="Times New Roman" pitchFamily="18" charset="0"/>
              </a:rPr>
              <a:t>2-1- Méthodologie d’une recherche:</a:t>
            </a:r>
          </a:p>
          <a:p>
            <a:pPr algn="just">
              <a:lnSpc>
                <a:spcPct val="150000"/>
              </a:lnSpc>
            </a:pPr>
            <a:r>
              <a:rPr lang="fr-FR" sz="2300" dirty="0" smtClean="0">
                <a:latin typeface="Times New Roman" pitchFamily="18" charset="0"/>
                <a:cs typeface="Times New Roman" pitchFamily="18" charset="0"/>
              </a:rPr>
              <a:t>Une méthode = techniques employées pour collecter et analyser les données.</a:t>
            </a:r>
          </a:p>
          <a:p>
            <a:pPr algn="just">
              <a:lnSpc>
                <a:spcPct val="150000"/>
              </a:lnSpc>
            </a:pPr>
            <a:r>
              <a:rPr lang="fr-FR" sz="2300" dirty="0" smtClean="0">
                <a:latin typeface="Times New Roman" pitchFamily="18" charset="0"/>
                <a:cs typeface="Times New Roman" pitchFamily="18" charset="0"/>
              </a:rPr>
              <a:t>La recherche suit une méthode scientifique. Elle intègre donc une utilisation du raisonnement inductive et du raisonnement déductive. Ceci est fort utile pour expliquer et/ou prédire des phénomènes.</a:t>
            </a:r>
            <a:endParaRPr lang="fr-FR" sz="2000" dirty="0" smtClean="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rme libre 4"/>
          <p:cNvSpPr/>
          <p:nvPr/>
        </p:nvSpPr>
        <p:spPr>
          <a:xfrm>
            <a:off x="0" y="6072158"/>
            <a:ext cx="9215374" cy="785842"/>
          </a:xfrm>
          <a:custGeom>
            <a:avLst/>
            <a:gdLst>
              <a:gd name="connsiteX0" fmla="*/ 0 w 9144000"/>
              <a:gd name="connsiteY0" fmla="*/ 0 h 571480"/>
              <a:gd name="connsiteX1" fmla="*/ 9144000 w 9144000"/>
              <a:gd name="connsiteY1" fmla="*/ 0 h 571480"/>
              <a:gd name="connsiteX2" fmla="*/ 9144000 w 9144000"/>
              <a:gd name="connsiteY2" fmla="*/ 571480 h 571480"/>
              <a:gd name="connsiteX3" fmla="*/ 0 w 9144000"/>
              <a:gd name="connsiteY3" fmla="*/ 571480 h 571480"/>
              <a:gd name="connsiteX4" fmla="*/ 0 w 9144000"/>
              <a:gd name="connsiteY4" fmla="*/ 0 h 571480"/>
              <a:gd name="connsiteX0" fmla="*/ 0 w 9144000"/>
              <a:gd name="connsiteY0" fmla="*/ 285776 h 857256"/>
              <a:gd name="connsiteX1" fmla="*/ 8858216 w 9144000"/>
              <a:gd name="connsiteY1" fmla="*/ 0 h 857256"/>
              <a:gd name="connsiteX2" fmla="*/ 9144000 w 9144000"/>
              <a:gd name="connsiteY2" fmla="*/ 857256 h 857256"/>
              <a:gd name="connsiteX3" fmla="*/ 0 w 9144000"/>
              <a:gd name="connsiteY3" fmla="*/ 857256 h 857256"/>
              <a:gd name="connsiteX4" fmla="*/ 0 w 9144000"/>
              <a:gd name="connsiteY4" fmla="*/ 285776 h 857256"/>
              <a:gd name="connsiteX0" fmla="*/ 0 w 9144000"/>
              <a:gd name="connsiteY0" fmla="*/ 285776 h 857256"/>
              <a:gd name="connsiteX1" fmla="*/ 8858216 w 9144000"/>
              <a:gd name="connsiteY1" fmla="*/ 0 h 857256"/>
              <a:gd name="connsiteX2" fmla="*/ 9144000 w 9144000"/>
              <a:gd name="connsiteY2" fmla="*/ 857256 h 857256"/>
              <a:gd name="connsiteX3" fmla="*/ 0 w 9144000"/>
              <a:gd name="connsiteY3" fmla="*/ 857256 h 857256"/>
              <a:gd name="connsiteX4" fmla="*/ 0 w 9144000"/>
              <a:gd name="connsiteY4" fmla="*/ 285776 h 857256"/>
              <a:gd name="connsiteX0" fmla="*/ 0 w 9162434"/>
              <a:gd name="connsiteY0" fmla="*/ 285776 h 857256"/>
              <a:gd name="connsiteX1" fmla="*/ 8858216 w 9162434"/>
              <a:gd name="connsiteY1" fmla="*/ 0 h 857256"/>
              <a:gd name="connsiteX2" fmla="*/ 9162434 w 9162434"/>
              <a:gd name="connsiteY2" fmla="*/ 6161 h 857256"/>
              <a:gd name="connsiteX3" fmla="*/ 9144000 w 9162434"/>
              <a:gd name="connsiteY3" fmla="*/ 857256 h 857256"/>
              <a:gd name="connsiteX4" fmla="*/ 0 w 9162434"/>
              <a:gd name="connsiteY4" fmla="*/ 857256 h 857256"/>
              <a:gd name="connsiteX5" fmla="*/ 0 w 9162434"/>
              <a:gd name="connsiteY5" fmla="*/ 285776 h 857256"/>
              <a:gd name="connsiteX0" fmla="*/ 0 w 9162434"/>
              <a:gd name="connsiteY0" fmla="*/ 500066 h 857256"/>
              <a:gd name="connsiteX1" fmla="*/ 8858216 w 9162434"/>
              <a:gd name="connsiteY1" fmla="*/ 0 h 857256"/>
              <a:gd name="connsiteX2" fmla="*/ 9162434 w 9162434"/>
              <a:gd name="connsiteY2" fmla="*/ 6161 h 857256"/>
              <a:gd name="connsiteX3" fmla="*/ 9144000 w 9162434"/>
              <a:gd name="connsiteY3" fmla="*/ 857256 h 857256"/>
              <a:gd name="connsiteX4" fmla="*/ 0 w 9162434"/>
              <a:gd name="connsiteY4" fmla="*/ 857256 h 857256"/>
              <a:gd name="connsiteX5" fmla="*/ 0 w 9162434"/>
              <a:gd name="connsiteY5" fmla="*/ 500066 h 857256"/>
              <a:gd name="connsiteX0" fmla="*/ 0 w 9162434"/>
              <a:gd name="connsiteY0" fmla="*/ 71414 h 857256"/>
              <a:gd name="connsiteX1" fmla="*/ 8858216 w 9162434"/>
              <a:gd name="connsiteY1" fmla="*/ 0 h 857256"/>
              <a:gd name="connsiteX2" fmla="*/ 9162434 w 9162434"/>
              <a:gd name="connsiteY2" fmla="*/ 6161 h 857256"/>
              <a:gd name="connsiteX3" fmla="*/ 9144000 w 9162434"/>
              <a:gd name="connsiteY3" fmla="*/ 857256 h 857256"/>
              <a:gd name="connsiteX4" fmla="*/ 0 w 9162434"/>
              <a:gd name="connsiteY4" fmla="*/ 857256 h 857256"/>
              <a:gd name="connsiteX5" fmla="*/ 0 w 9162434"/>
              <a:gd name="connsiteY5" fmla="*/ 71414 h 857256"/>
              <a:gd name="connsiteX0" fmla="*/ 0 w 9162434"/>
              <a:gd name="connsiteY0" fmla="*/ 71414 h 857256"/>
              <a:gd name="connsiteX1" fmla="*/ 8858216 w 9162434"/>
              <a:gd name="connsiteY1" fmla="*/ 0 h 857256"/>
              <a:gd name="connsiteX2" fmla="*/ 9162434 w 9162434"/>
              <a:gd name="connsiteY2" fmla="*/ 791955 h 857256"/>
              <a:gd name="connsiteX3" fmla="*/ 9144000 w 9162434"/>
              <a:gd name="connsiteY3" fmla="*/ 857256 h 857256"/>
              <a:gd name="connsiteX4" fmla="*/ 0 w 9162434"/>
              <a:gd name="connsiteY4" fmla="*/ 857256 h 857256"/>
              <a:gd name="connsiteX5" fmla="*/ 0 w 9162434"/>
              <a:gd name="connsiteY5" fmla="*/ 71414 h 857256"/>
              <a:gd name="connsiteX0" fmla="*/ 0 w 9215374"/>
              <a:gd name="connsiteY0" fmla="*/ 0 h 785842"/>
              <a:gd name="connsiteX1" fmla="*/ 9215374 w 9215374"/>
              <a:gd name="connsiteY1" fmla="*/ 285752 h 785842"/>
              <a:gd name="connsiteX2" fmla="*/ 9162434 w 9215374"/>
              <a:gd name="connsiteY2" fmla="*/ 720541 h 785842"/>
              <a:gd name="connsiteX3" fmla="*/ 9144000 w 9215374"/>
              <a:gd name="connsiteY3" fmla="*/ 785842 h 785842"/>
              <a:gd name="connsiteX4" fmla="*/ 0 w 9215374"/>
              <a:gd name="connsiteY4" fmla="*/ 785842 h 785842"/>
              <a:gd name="connsiteX5" fmla="*/ 0 w 9215374"/>
              <a:gd name="connsiteY5" fmla="*/ 0 h 785842"/>
              <a:gd name="connsiteX0" fmla="*/ 0 w 9215374"/>
              <a:gd name="connsiteY0" fmla="*/ 0 h 785842"/>
              <a:gd name="connsiteX1" fmla="*/ 9215374 w 9215374"/>
              <a:gd name="connsiteY1" fmla="*/ 285752 h 785842"/>
              <a:gd name="connsiteX2" fmla="*/ 9162434 w 9215374"/>
              <a:gd name="connsiteY2" fmla="*/ 720541 h 785842"/>
              <a:gd name="connsiteX3" fmla="*/ 9144000 w 9215374"/>
              <a:gd name="connsiteY3" fmla="*/ 785842 h 785842"/>
              <a:gd name="connsiteX4" fmla="*/ 0 w 9215374"/>
              <a:gd name="connsiteY4" fmla="*/ 785842 h 785842"/>
              <a:gd name="connsiteX5" fmla="*/ 0 w 9215374"/>
              <a:gd name="connsiteY5" fmla="*/ 0 h 7858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215374" h="785842">
                <a:moveTo>
                  <a:pt x="0" y="0"/>
                </a:moveTo>
                <a:lnTo>
                  <a:pt x="9215374" y="285752"/>
                </a:lnTo>
                <a:lnTo>
                  <a:pt x="9162434" y="720541"/>
                </a:lnTo>
                <a:lnTo>
                  <a:pt x="9144000" y="785842"/>
                </a:lnTo>
                <a:lnTo>
                  <a:pt x="0" y="785842"/>
                </a:lnTo>
                <a:lnTo>
                  <a:pt x="0" y="0"/>
                </a:lnTo>
                <a:close/>
              </a:path>
            </a:pathLst>
          </a:custGeom>
          <a:solidFill>
            <a:schemeClr val="accent2">
              <a:lumMod val="20000"/>
              <a:lumOff val="80000"/>
            </a:schemeClr>
          </a:solidFill>
          <a:ln>
            <a:solidFill>
              <a:schemeClr val="accent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 name="Pentagone 2"/>
          <p:cNvSpPr/>
          <p:nvPr/>
        </p:nvSpPr>
        <p:spPr>
          <a:xfrm>
            <a:off x="1214414" y="214290"/>
            <a:ext cx="7715272" cy="1000132"/>
          </a:xfrm>
          <a:prstGeom prst="homePlate">
            <a:avLst/>
          </a:prstGeom>
          <a:solidFill>
            <a:srgbClr val="F8EDEC"/>
          </a:solidFill>
          <a:ln>
            <a:noFill/>
          </a:ln>
          <a:effectLst>
            <a:innerShdw blurRad="63500" dist="50800" dir="162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4" name="ZoneTexte 3"/>
          <p:cNvSpPr txBox="1"/>
          <p:nvPr/>
        </p:nvSpPr>
        <p:spPr>
          <a:xfrm>
            <a:off x="642910" y="500042"/>
            <a:ext cx="8215370" cy="769441"/>
          </a:xfrm>
          <a:prstGeom prst="rect">
            <a:avLst/>
          </a:prstGeom>
          <a:noFill/>
        </p:spPr>
        <p:txBody>
          <a:bodyPr wrap="square" rtlCol="0">
            <a:spAutoFit/>
          </a:bodyPr>
          <a:lstStyle/>
          <a:p>
            <a:pPr algn="ctr"/>
            <a:r>
              <a:rPr lang="fr-FR" sz="4400" b="1" dirty="0" smtClean="0">
                <a:latin typeface="Arabic Typesetting" pitchFamily="66" charset="-78"/>
                <a:cs typeface="Arabic Typesetting" pitchFamily="66" charset="-78"/>
              </a:rPr>
              <a:t>APPLICATION</a:t>
            </a:r>
            <a:endParaRPr lang="fr-FR" sz="4400" b="1" dirty="0">
              <a:latin typeface="Arabic Typesetting" pitchFamily="66" charset="-78"/>
              <a:cs typeface="Arabic Typesetting" pitchFamily="66" charset="-78"/>
            </a:endParaRPr>
          </a:p>
        </p:txBody>
      </p:sp>
      <p:sp>
        <p:nvSpPr>
          <p:cNvPr id="29" name="ZoneTexte 28"/>
          <p:cNvSpPr txBox="1"/>
          <p:nvPr/>
        </p:nvSpPr>
        <p:spPr>
          <a:xfrm>
            <a:off x="214282" y="1428736"/>
            <a:ext cx="8715436" cy="4801314"/>
          </a:xfrm>
          <a:prstGeom prst="rect">
            <a:avLst/>
          </a:prstGeom>
          <a:noFill/>
        </p:spPr>
        <p:txBody>
          <a:bodyPr wrap="square" rtlCol="0">
            <a:spAutoFit/>
          </a:bodyPr>
          <a:lstStyle/>
          <a:p>
            <a:pPr algn="just">
              <a:lnSpc>
                <a:spcPct val="150000"/>
              </a:lnSpc>
            </a:pPr>
            <a:endParaRPr lang="fr-FR" sz="2000" dirty="0" smtClean="0">
              <a:latin typeface="Times New Roman" pitchFamily="18" charset="0"/>
              <a:cs typeface="Times New Roman" pitchFamily="18" charset="0"/>
            </a:endParaRPr>
          </a:p>
          <a:p>
            <a:pPr algn="just">
              <a:lnSpc>
                <a:spcPct val="150000"/>
              </a:lnSpc>
            </a:pPr>
            <a:r>
              <a:rPr lang="fr-FR" sz="2300" b="1" dirty="0" smtClean="0">
                <a:latin typeface="Times New Roman" pitchFamily="18" charset="0"/>
                <a:cs typeface="Times New Roman" pitchFamily="18" charset="0"/>
              </a:rPr>
              <a:t>2-2- Les étapes d’une recherche:</a:t>
            </a:r>
          </a:p>
          <a:p>
            <a:pPr algn="just">
              <a:lnSpc>
                <a:spcPct val="150000"/>
              </a:lnSpc>
            </a:pPr>
            <a:r>
              <a:rPr lang="fr-FR" sz="2300" b="1" dirty="0" smtClean="0">
                <a:latin typeface="Times New Roman" pitchFamily="18" charset="0"/>
                <a:cs typeface="Times New Roman" pitchFamily="18" charset="0"/>
              </a:rPr>
              <a:t>a- </a:t>
            </a:r>
            <a:r>
              <a:rPr lang="fr-FR" sz="2300" dirty="0" smtClean="0">
                <a:latin typeface="Times New Roman" pitchFamily="18" charset="0"/>
                <a:cs typeface="Times New Roman" pitchFamily="18" charset="0"/>
              </a:rPr>
              <a:t>Identifier et spécifier le problème : Ceci est le point de départ de toute recherche. Un problème sous ou sur spécifié risque d’engendrer pas mal de difficultés par la suite.</a:t>
            </a:r>
          </a:p>
          <a:p>
            <a:pPr algn="just">
              <a:lnSpc>
                <a:spcPct val="150000"/>
              </a:lnSpc>
            </a:pPr>
            <a:r>
              <a:rPr lang="fr-FR" sz="2300" b="1" dirty="0" smtClean="0">
                <a:latin typeface="Times New Roman" pitchFamily="18" charset="0"/>
                <a:cs typeface="Times New Roman" pitchFamily="18" charset="0"/>
              </a:rPr>
              <a:t>b-</a:t>
            </a:r>
            <a:r>
              <a:rPr lang="fr-FR" sz="2300" dirty="0" smtClean="0">
                <a:latin typeface="Times New Roman" pitchFamily="18" charset="0"/>
                <a:cs typeface="Times New Roman" pitchFamily="18" charset="0"/>
              </a:rPr>
              <a:t> Décrire la méthodologie : Une fois le problème est bien posé ; il convient d’identifier la méthode de recherche, de spécifier les sujets à étudier (les objets d’étude), de sélectionner adéquatement les échantillons, données, etc.</a:t>
            </a:r>
            <a:endParaRPr lang="fr-FR" sz="2000" dirty="0" smtClean="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rme libre 4"/>
          <p:cNvSpPr/>
          <p:nvPr/>
        </p:nvSpPr>
        <p:spPr>
          <a:xfrm>
            <a:off x="0" y="6072158"/>
            <a:ext cx="9215374" cy="785842"/>
          </a:xfrm>
          <a:custGeom>
            <a:avLst/>
            <a:gdLst>
              <a:gd name="connsiteX0" fmla="*/ 0 w 9144000"/>
              <a:gd name="connsiteY0" fmla="*/ 0 h 571480"/>
              <a:gd name="connsiteX1" fmla="*/ 9144000 w 9144000"/>
              <a:gd name="connsiteY1" fmla="*/ 0 h 571480"/>
              <a:gd name="connsiteX2" fmla="*/ 9144000 w 9144000"/>
              <a:gd name="connsiteY2" fmla="*/ 571480 h 571480"/>
              <a:gd name="connsiteX3" fmla="*/ 0 w 9144000"/>
              <a:gd name="connsiteY3" fmla="*/ 571480 h 571480"/>
              <a:gd name="connsiteX4" fmla="*/ 0 w 9144000"/>
              <a:gd name="connsiteY4" fmla="*/ 0 h 571480"/>
              <a:gd name="connsiteX0" fmla="*/ 0 w 9144000"/>
              <a:gd name="connsiteY0" fmla="*/ 285776 h 857256"/>
              <a:gd name="connsiteX1" fmla="*/ 8858216 w 9144000"/>
              <a:gd name="connsiteY1" fmla="*/ 0 h 857256"/>
              <a:gd name="connsiteX2" fmla="*/ 9144000 w 9144000"/>
              <a:gd name="connsiteY2" fmla="*/ 857256 h 857256"/>
              <a:gd name="connsiteX3" fmla="*/ 0 w 9144000"/>
              <a:gd name="connsiteY3" fmla="*/ 857256 h 857256"/>
              <a:gd name="connsiteX4" fmla="*/ 0 w 9144000"/>
              <a:gd name="connsiteY4" fmla="*/ 285776 h 857256"/>
              <a:gd name="connsiteX0" fmla="*/ 0 w 9144000"/>
              <a:gd name="connsiteY0" fmla="*/ 285776 h 857256"/>
              <a:gd name="connsiteX1" fmla="*/ 8858216 w 9144000"/>
              <a:gd name="connsiteY1" fmla="*/ 0 h 857256"/>
              <a:gd name="connsiteX2" fmla="*/ 9144000 w 9144000"/>
              <a:gd name="connsiteY2" fmla="*/ 857256 h 857256"/>
              <a:gd name="connsiteX3" fmla="*/ 0 w 9144000"/>
              <a:gd name="connsiteY3" fmla="*/ 857256 h 857256"/>
              <a:gd name="connsiteX4" fmla="*/ 0 w 9144000"/>
              <a:gd name="connsiteY4" fmla="*/ 285776 h 857256"/>
              <a:gd name="connsiteX0" fmla="*/ 0 w 9162434"/>
              <a:gd name="connsiteY0" fmla="*/ 285776 h 857256"/>
              <a:gd name="connsiteX1" fmla="*/ 8858216 w 9162434"/>
              <a:gd name="connsiteY1" fmla="*/ 0 h 857256"/>
              <a:gd name="connsiteX2" fmla="*/ 9162434 w 9162434"/>
              <a:gd name="connsiteY2" fmla="*/ 6161 h 857256"/>
              <a:gd name="connsiteX3" fmla="*/ 9144000 w 9162434"/>
              <a:gd name="connsiteY3" fmla="*/ 857256 h 857256"/>
              <a:gd name="connsiteX4" fmla="*/ 0 w 9162434"/>
              <a:gd name="connsiteY4" fmla="*/ 857256 h 857256"/>
              <a:gd name="connsiteX5" fmla="*/ 0 w 9162434"/>
              <a:gd name="connsiteY5" fmla="*/ 285776 h 857256"/>
              <a:gd name="connsiteX0" fmla="*/ 0 w 9162434"/>
              <a:gd name="connsiteY0" fmla="*/ 500066 h 857256"/>
              <a:gd name="connsiteX1" fmla="*/ 8858216 w 9162434"/>
              <a:gd name="connsiteY1" fmla="*/ 0 h 857256"/>
              <a:gd name="connsiteX2" fmla="*/ 9162434 w 9162434"/>
              <a:gd name="connsiteY2" fmla="*/ 6161 h 857256"/>
              <a:gd name="connsiteX3" fmla="*/ 9144000 w 9162434"/>
              <a:gd name="connsiteY3" fmla="*/ 857256 h 857256"/>
              <a:gd name="connsiteX4" fmla="*/ 0 w 9162434"/>
              <a:gd name="connsiteY4" fmla="*/ 857256 h 857256"/>
              <a:gd name="connsiteX5" fmla="*/ 0 w 9162434"/>
              <a:gd name="connsiteY5" fmla="*/ 500066 h 857256"/>
              <a:gd name="connsiteX0" fmla="*/ 0 w 9162434"/>
              <a:gd name="connsiteY0" fmla="*/ 71414 h 857256"/>
              <a:gd name="connsiteX1" fmla="*/ 8858216 w 9162434"/>
              <a:gd name="connsiteY1" fmla="*/ 0 h 857256"/>
              <a:gd name="connsiteX2" fmla="*/ 9162434 w 9162434"/>
              <a:gd name="connsiteY2" fmla="*/ 6161 h 857256"/>
              <a:gd name="connsiteX3" fmla="*/ 9144000 w 9162434"/>
              <a:gd name="connsiteY3" fmla="*/ 857256 h 857256"/>
              <a:gd name="connsiteX4" fmla="*/ 0 w 9162434"/>
              <a:gd name="connsiteY4" fmla="*/ 857256 h 857256"/>
              <a:gd name="connsiteX5" fmla="*/ 0 w 9162434"/>
              <a:gd name="connsiteY5" fmla="*/ 71414 h 857256"/>
              <a:gd name="connsiteX0" fmla="*/ 0 w 9162434"/>
              <a:gd name="connsiteY0" fmla="*/ 71414 h 857256"/>
              <a:gd name="connsiteX1" fmla="*/ 8858216 w 9162434"/>
              <a:gd name="connsiteY1" fmla="*/ 0 h 857256"/>
              <a:gd name="connsiteX2" fmla="*/ 9162434 w 9162434"/>
              <a:gd name="connsiteY2" fmla="*/ 791955 h 857256"/>
              <a:gd name="connsiteX3" fmla="*/ 9144000 w 9162434"/>
              <a:gd name="connsiteY3" fmla="*/ 857256 h 857256"/>
              <a:gd name="connsiteX4" fmla="*/ 0 w 9162434"/>
              <a:gd name="connsiteY4" fmla="*/ 857256 h 857256"/>
              <a:gd name="connsiteX5" fmla="*/ 0 w 9162434"/>
              <a:gd name="connsiteY5" fmla="*/ 71414 h 857256"/>
              <a:gd name="connsiteX0" fmla="*/ 0 w 9215374"/>
              <a:gd name="connsiteY0" fmla="*/ 0 h 785842"/>
              <a:gd name="connsiteX1" fmla="*/ 9215374 w 9215374"/>
              <a:gd name="connsiteY1" fmla="*/ 285752 h 785842"/>
              <a:gd name="connsiteX2" fmla="*/ 9162434 w 9215374"/>
              <a:gd name="connsiteY2" fmla="*/ 720541 h 785842"/>
              <a:gd name="connsiteX3" fmla="*/ 9144000 w 9215374"/>
              <a:gd name="connsiteY3" fmla="*/ 785842 h 785842"/>
              <a:gd name="connsiteX4" fmla="*/ 0 w 9215374"/>
              <a:gd name="connsiteY4" fmla="*/ 785842 h 785842"/>
              <a:gd name="connsiteX5" fmla="*/ 0 w 9215374"/>
              <a:gd name="connsiteY5" fmla="*/ 0 h 785842"/>
              <a:gd name="connsiteX0" fmla="*/ 0 w 9215374"/>
              <a:gd name="connsiteY0" fmla="*/ 0 h 785842"/>
              <a:gd name="connsiteX1" fmla="*/ 9215374 w 9215374"/>
              <a:gd name="connsiteY1" fmla="*/ 285752 h 785842"/>
              <a:gd name="connsiteX2" fmla="*/ 9162434 w 9215374"/>
              <a:gd name="connsiteY2" fmla="*/ 720541 h 785842"/>
              <a:gd name="connsiteX3" fmla="*/ 9144000 w 9215374"/>
              <a:gd name="connsiteY3" fmla="*/ 785842 h 785842"/>
              <a:gd name="connsiteX4" fmla="*/ 0 w 9215374"/>
              <a:gd name="connsiteY4" fmla="*/ 785842 h 785842"/>
              <a:gd name="connsiteX5" fmla="*/ 0 w 9215374"/>
              <a:gd name="connsiteY5" fmla="*/ 0 h 7858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215374" h="785842">
                <a:moveTo>
                  <a:pt x="0" y="0"/>
                </a:moveTo>
                <a:lnTo>
                  <a:pt x="9215374" y="285752"/>
                </a:lnTo>
                <a:lnTo>
                  <a:pt x="9162434" y="720541"/>
                </a:lnTo>
                <a:lnTo>
                  <a:pt x="9144000" y="785842"/>
                </a:lnTo>
                <a:lnTo>
                  <a:pt x="0" y="785842"/>
                </a:lnTo>
                <a:lnTo>
                  <a:pt x="0" y="0"/>
                </a:lnTo>
                <a:close/>
              </a:path>
            </a:pathLst>
          </a:custGeom>
          <a:solidFill>
            <a:schemeClr val="accent2">
              <a:lumMod val="20000"/>
              <a:lumOff val="80000"/>
            </a:schemeClr>
          </a:solidFill>
          <a:ln>
            <a:solidFill>
              <a:schemeClr val="accent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 name="Pentagone 2"/>
          <p:cNvSpPr/>
          <p:nvPr/>
        </p:nvSpPr>
        <p:spPr>
          <a:xfrm>
            <a:off x="1214414" y="214290"/>
            <a:ext cx="7715272" cy="1000132"/>
          </a:xfrm>
          <a:prstGeom prst="homePlate">
            <a:avLst/>
          </a:prstGeom>
          <a:solidFill>
            <a:srgbClr val="F8EDEC"/>
          </a:solidFill>
          <a:ln>
            <a:noFill/>
          </a:ln>
          <a:effectLst>
            <a:innerShdw blurRad="63500" dist="50800" dir="162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4" name="ZoneTexte 3"/>
          <p:cNvSpPr txBox="1"/>
          <p:nvPr/>
        </p:nvSpPr>
        <p:spPr>
          <a:xfrm>
            <a:off x="642910" y="500042"/>
            <a:ext cx="8215370" cy="769441"/>
          </a:xfrm>
          <a:prstGeom prst="rect">
            <a:avLst/>
          </a:prstGeom>
          <a:noFill/>
        </p:spPr>
        <p:txBody>
          <a:bodyPr wrap="square" rtlCol="0">
            <a:spAutoFit/>
          </a:bodyPr>
          <a:lstStyle/>
          <a:p>
            <a:pPr algn="ctr"/>
            <a:r>
              <a:rPr lang="fr-FR" sz="4400" b="1" dirty="0" smtClean="0">
                <a:latin typeface="Arabic Typesetting" pitchFamily="66" charset="-78"/>
                <a:cs typeface="Arabic Typesetting" pitchFamily="66" charset="-78"/>
              </a:rPr>
              <a:t>APPLICATION</a:t>
            </a:r>
            <a:endParaRPr lang="fr-FR" sz="4400" b="1" dirty="0">
              <a:latin typeface="Arabic Typesetting" pitchFamily="66" charset="-78"/>
              <a:cs typeface="Arabic Typesetting" pitchFamily="66" charset="-78"/>
            </a:endParaRPr>
          </a:p>
        </p:txBody>
      </p:sp>
      <p:sp>
        <p:nvSpPr>
          <p:cNvPr id="29" name="ZoneTexte 28"/>
          <p:cNvSpPr txBox="1"/>
          <p:nvPr/>
        </p:nvSpPr>
        <p:spPr>
          <a:xfrm>
            <a:off x="214282" y="1428736"/>
            <a:ext cx="8715436" cy="4870564"/>
          </a:xfrm>
          <a:prstGeom prst="rect">
            <a:avLst/>
          </a:prstGeom>
          <a:noFill/>
        </p:spPr>
        <p:txBody>
          <a:bodyPr wrap="square" rtlCol="0">
            <a:spAutoFit/>
          </a:bodyPr>
          <a:lstStyle/>
          <a:p>
            <a:pPr algn="just">
              <a:lnSpc>
                <a:spcPct val="150000"/>
              </a:lnSpc>
            </a:pPr>
            <a:r>
              <a:rPr lang="fr-FR" sz="2300" b="1" dirty="0" smtClean="0">
                <a:latin typeface="Times New Roman" pitchFamily="18" charset="0"/>
                <a:cs typeface="Times New Roman" pitchFamily="18" charset="0"/>
              </a:rPr>
              <a:t>c-</a:t>
            </a:r>
            <a:r>
              <a:rPr lang="fr-FR" sz="2300" dirty="0" smtClean="0">
                <a:latin typeface="Times New Roman" pitchFamily="18" charset="0"/>
                <a:cs typeface="Times New Roman" pitchFamily="18" charset="0"/>
              </a:rPr>
              <a:t> Collecter les données : Manipuler adéquatement les variables expérimentales dans le cas de la méthode expérimentale, utiliser l’instrumentation pour mesurer les variables,</a:t>
            </a:r>
          </a:p>
          <a:p>
            <a:pPr algn="just">
              <a:lnSpc>
                <a:spcPct val="150000"/>
              </a:lnSpc>
            </a:pPr>
            <a:r>
              <a:rPr lang="fr-FR" sz="2300" dirty="0" smtClean="0">
                <a:latin typeface="Times New Roman" pitchFamily="18" charset="0"/>
                <a:cs typeface="Times New Roman" pitchFamily="18" charset="0"/>
              </a:rPr>
              <a:t>observer et collecter les informations nécessaires puis préparer les données en vue de l’analyse (grille, table ou autre).</a:t>
            </a:r>
          </a:p>
          <a:p>
            <a:pPr algn="just">
              <a:lnSpc>
                <a:spcPct val="150000"/>
              </a:lnSpc>
            </a:pPr>
            <a:r>
              <a:rPr lang="fr-FR" sz="2300" b="1" dirty="0" smtClean="0">
                <a:latin typeface="Times New Roman" pitchFamily="18" charset="0"/>
                <a:cs typeface="Times New Roman" pitchFamily="18" charset="0"/>
              </a:rPr>
              <a:t>d-</a:t>
            </a:r>
            <a:r>
              <a:rPr lang="fr-FR" sz="2300" dirty="0" smtClean="0">
                <a:latin typeface="Times New Roman" pitchFamily="18" charset="0"/>
                <a:cs typeface="Times New Roman" pitchFamily="18" charset="0"/>
              </a:rPr>
              <a:t> Analyser et interpréter les résultats : Les résultats de la recherche sont générées et analysées en vue de fournir l’information nécessaire pour tester les hypothèses. Les méthodes statistiques appropriées d’analyse sont utilisées pour tester les hypothèses.</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12312</TotalTime>
  <Words>1621</Words>
  <Application>Microsoft Office PowerPoint</Application>
  <PresentationFormat>Affichage à l'écran (4:3)</PresentationFormat>
  <Paragraphs>127</Paragraphs>
  <Slides>21</Slides>
  <Notes>20</Notes>
  <HiddenSlides>0</HiddenSlides>
  <MMClips>0</MMClips>
  <ScaleCrop>false</ScaleCrop>
  <HeadingPairs>
    <vt:vector size="4" baseType="variant">
      <vt:variant>
        <vt:lpstr>Thème</vt:lpstr>
      </vt:variant>
      <vt:variant>
        <vt:i4>1</vt:i4>
      </vt:variant>
      <vt:variant>
        <vt:lpstr>Titres des diapositives</vt:lpstr>
      </vt:variant>
      <vt:variant>
        <vt:i4>21</vt:i4>
      </vt:variant>
    </vt:vector>
  </HeadingPairs>
  <TitlesOfParts>
    <vt:vector size="22" baseType="lpstr">
      <vt:lpstr>Thème Office</vt:lpstr>
      <vt:lpstr>Diapositive 1</vt:lpstr>
      <vt:lpstr>Diapositive 2</vt:lpstr>
      <vt:lpstr>Diapositive 3</vt:lpstr>
      <vt:lpstr>Diapositive 4</vt:lpstr>
      <vt:lpstr>Diapositive 5</vt:lpstr>
      <vt:lpstr>Diapositive 6</vt:lpstr>
      <vt:lpstr>Diapositive 7</vt:lpstr>
      <vt:lpstr>Diapositive 8</vt:lpstr>
      <vt:lpstr>Diapositive 9</vt:lpstr>
      <vt:lpstr>Diapositive 10</vt:lpstr>
      <vt:lpstr>Diapositive 11</vt:lpstr>
      <vt:lpstr>Diapositive 12</vt:lpstr>
      <vt:lpstr>Diapositive 13</vt:lpstr>
      <vt:lpstr>Diapositive 14</vt:lpstr>
      <vt:lpstr>Diapositive 15</vt:lpstr>
      <vt:lpstr>Diapositive 16</vt:lpstr>
      <vt:lpstr>Diapositive 17</vt:lpstr>
      <vt:lpstr>Diapositive 18</vt:lpstr>
      <vt:lpstr>Diapositive 19</vt:lpstr>
      <vt:lpstr>Diapositive 20</vt:lpstr>
      <vt:lpstr>Diapositive 21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pc</dc:creator>
  <cp:lastModifiedBy>pc</cp:lastModifiedBy>
  <cp:revision>38</cp:revision>
  <dcterms:created xsi:type="dcterms:W3CDTF">2023-02-02T21:16:03Z</dcterms:created>
  <dcterms:modified xsi:type="dcterms:W3CDTF">2025-03-16T23:30:24Z</dcterms:modified>
</cp:coreProperties>
</file>