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6"/>
  </p:notesMasterIdLst>
  <p:sldIdLst>
    <p:sldId id="257" r:id="rId2"/>
    <p:sldId id="297" r:id="rId3"/>
    <p:sldId id="299" r:id="rId4"/>
    <p:sldId id="298" r:id="rId5"/>
    <p:sldId id="300" r:id="rId6"/>
    <p:sldId id="301" r:id="rId7"/>
    <p:sldId id="302" r:id="rId8"/>
    <p:sldId id="303" r:id="rId9"/>
    <p:sldId id="308" r:id="rId10"/>
    <p:sldId id="309" r:id="rId11"/>
    <p:sldId id="310" r:id="rId12"/>
    <p:sldId id="311" r:id="rId13"/>
    <p:sldId id="312" r:id="rId14"/>
    <p:sldId id="314" r:id="rId15"/>
    <p:sldId id="317" r:id="rId16"/>
    <p:sldId id="318" r:id="rId17"/>
    <p:sldId id="320" r:id="rId18"/>
    <p:sldId id="319" r:id="rId19"/>
    <p:sldId id="321" r:id="rId20"/>
    <p:sldId id="322" r:id="rId21"/>
    <p:sldId id="323" r:id="rId22"/>
    <p:sldId id="324" r:id="rId23"/>
    <p:sldId id="325" r:id="rId24"/>
    <p:sldId id="326"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7672"/>
    <a:srgbClr val="EDE3EA"/>
    <a:srgbClr val="F8EDEC"/>
    <a:srgbClr val="800080"/>
    <a:srgbClr val="FF0066"/>
    <a:srgbClr val="DFA8A5"/>
    <a:srgbClr val="DCABA0"/>
    <a:srgbClr val="D6918E"/>
    <a:srgbClr val="EAC5C4"/>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7" autoAdjust="0"/>
    <p:restoredTop sz="83333" autoAdjust="0"/>
  </p:normalViewPr>
  <p:slideViewPr>
    <p:cSldViewPr>
      <p:cViewPr varScale="1">
        <p:scale>
          <a:sx n="60" d="100"/>
          <a:sy n="60" d="100"/>
        </p:scale>
        <p:origin x="-16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03683-290D-4B75-93D5-00EFE819439F}" type="datetimeFigureOut">
              <a:rPr lang="fr-FR" smtClean="0"/>
              <a:pPr/>
              <a:t>27/02/2023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1BF14-2040-4CDD-9CF2-6F833B5B1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13</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FEF55A-2850-4132-BD55-DB84EB99BFE8}" type="datetime1">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C3ACEB-CD6E-4828-B40A-83752E6D77EA}" type="datetime1">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4A0F08-A025-4CDB-8300-4FC92DA21B9D}" type="datetime1">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AA653-46A7-48D5-ABE1-2C3D5DC21422}" type="datetime1">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70E536-14B7-4477-9CC7-D2CC7B08E5B0}" type="datetime1">
              <a:rPr lang="fr-FR" smtClean="0"/>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EBCDA2-D732-4D48-8256-AF67F0E02C50}" type="datetime1">
              <a:rPr lang="fr-FR" smtClean="0"/>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9B0615-3ABA-4FBA-B601-17C56B0E5CF6}" type="datetime1">
              <a:rPr lang="fr-FR" smtClean="0"/>
              <a:t>27/02/2023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1CE62E-AF40-4661-92C8-4E105A5377D5}" type="datetime1">
              <a:rPr lang="fr-FR" smtClean="0"/>
              <a:t>27/02/2023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6D1AFB-8763-44FF-812D-787AA1704200}" type="datetime1">
              <a:rPr lang="fr-FR" smtClean="0"/>
              <a:t>27/02/2023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9C1440-0705-48E3-80CA-762C6414E70F}" type="datetime1">
              <a:rPr lang="fr-FR" smtClean="0"/>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F2BEA83-25B7-4FE4-A1A3-87295F7A1E81}" type="datetime1">
              <a:rPr lang="fr-FR" smtClean="0"/>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ADBB0-B72C-495A-877B-7548226E0267}" type="datetime1">
              <a:rPr lang="fr-FR" smtClean="0"/>
              <a:t>27/02/2023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76" y="257174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2"/>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3"/>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142876" y="5110475"/>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 2022/2023</a:t>
            </a:r>
            <a:endParaRPr lang="fr-FR" sz="2400" b="1" dirty="0">
              <a:latin typeface="Arabic Typesetting" pitchFamily="66" charset="-78"/>
              <a:cs typeface="Arabic Typesetting" pitchFamily="66" charset="-78"/>
            </a:endParaRPr>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928802"/>
            <a:ext cx="8643998" cy="2970044"/>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Plus simple, on peut définir l’éthique comme l’art de diriger sa </a:t>
            </a:r>
            <a:r>
              <a:rPr lang="fr-FR" sz="2200" dirty="0" smtClean="0">
                <a:latin typeface="Times New Roman" pitchFamily="18" charset="0"/>
                <a:cs typeface="Times New Roman" pitchFamily="18" charset="0"/>
              </a:rPr>
              <a:t>conduite, </a:t>
            </a:r>
            <a:r>
              <a:rPr lang="fr-FR" sz="2200" dirty="0" smtClean="0">
                <a:latin typeface="Times New Roman" pitchFamily="18" charset="0"/>
                <a:cs typeface="Times New Roman" pitchFamily="18" charset="0"/>
              </a:rPr>
              <a:t>e</a:t>
            </a:r>
            <a:r>
              <a:rPr lang="fr-FR" sz="2200" dirty="0" smtClean="0">
                <a:latin typeface="Times New Roman" pitchFamily="18" charset="0"/>
                <a:cs typeface="Times New Roman" pitchFamily="18" charset="0"/>
              </a:rPr>
              <a:t>lle </a:t>
            </a:r>
            <a:r>
              <a:rPr lang="fr-FR" sz="2200" dirty="0" smtClean="0">
                <a:latin typeface="Times New Roman" pitchFamily="18" charset="0"/>
                <a:cs typeface="Times New Roman" pitchFamily="18" charset="0"/>
              </a:rPr>
              <a:t>est basé sur le respect de l’individu dans sa singularité. </a:t>
            </a:r>
            <a:endParaRPr lang="fr-FR" sz="2200" dirty="0" smtClean="0">
              <a:latin typeface="Times New Roman" pitchFamily="18" charset="0"/>
              <a:cs typeface="Times New Roman" pitchFamily="18" charset="0"/>
            </a:endParaRPr>
          </a:p>
          <a:p>
            <a:pPr algn="just">
              <a:lnSpc>
                <a:spcPct val="150000"/>
              </a:lnSpc>
            </a:pPr>
            <a:r>
              <a:rPr lang="fr-FR" sz="2200" dirty="0" smtClean="0">
                <a:latin typeface="Times New Roman" pitchFamily="18" charset="0"/>
                <a:cs typeface="Times New Roman" pitchFamily="18" charset="0"/>
              </a:rPr>
              <a:t>L’éthique </a:t>
            </a:r>
            <a:r>
              <a:rPr lang="fr-FR" sz="2200" dirty="0" smtClean="0">
                <a:latin typeface="Times New Roman" pitchFamily="18" charset="0"/>
                <a:cs typeface="Times New Roman" pitchFamily="18" charset="0"/>
              </a:rPr>
              <a:t>régie et motive les actions en vue du bien agir. Elle interpelle le professionnel à réfléchir sur les valeurs qui motivent son action et à choisir, selon cette base la conduite </a:t>
            </a:r>
            <a:r>
              <a:rPr lang="fr-FR" sz="2200" dirty="0" smtClean="0">
                <a:latin typeface="Times New Roman" pitchFamily="18" charset="0"/>
                <a:cs typeface="Times New Roman" pitchFamily="18" charset="0"/>
              </a:rPr>
              <a:t>qui y </a:t>
            </a:r>
            <a:r>
              <a:rPr lang="fr-FR" sz="2200" dirty="0" smtClean="0">
                <a:latin typeface="Times New Roman" pitchFamily="18" charset="0"/>
                <a:cs typeface="Times New Roman" pitchFamily="18" charset="0"/>
              </a:rPr>
              <a:t>sied.</a:t>
            </a:r>
          </a:p>
          <a:p>
            <a:endParaRPr lang="fr-FR" sz="2200" dirty="0"/>
          </a:p>
        </p:txBody>
      </p:sp>
      <p:sp>
        <p:nvSpPr>
          <p:cNvPr id="8" name="Espace réservé du numéro de diapositive 7"/>
          <p:cNvSpPr>
            <a:spLocks noGrp="1"/>
          </p:cNvSpPr>
          <p:nvPr>
            <p:ph type="sldNum" sz="quarter" idx="12"/>
          </p:nvPr>
        </p:nvSpPr>
        <p:spPr/>
        <p:txBody>
          <a:bodyPr/>
          <a:lstStyle/>
          <a:p>
            <a:fld id="{10B408C1-56E8-4846-B85C-DE4FE9FCDE22}"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928802"/>
            <a:ext cx="8643998" cy="3139321"/>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L’éthique est une discipline complexe, constituant différents champs </a:t>
            </a:r>
            <a:r>
              <a:rPr lang="fr-FR" sz="2200" dirty="0" smtClean="0">
                <a:latin typeface="Times New Roman" pitchFamily="18" charset="0"/>
                <a:cs typeface="Times New Roman" pitchFamily="18" charset="0"/>
              </a:rPr>
              <a:t>d’application, les </a:t>
            </a:r>
            <a:r>
              <a:rPr lang="fr-FR" sz="2200" dirty="0" smtClean="0">
                <a:latin typeface="Times New Roman" pitchFamily="18" charset="0"/>
                <a:cs typeface="Times New Roman" pitchFamily="18" charset="0"/>
              </a:rPr>
              <a:t>principaux sont l'éthique appliquée, l'éthique normative et la méta-éthique (ou éthique fondamentale). L'éthique normative et la méta-éthique font partie de la philosophie et s'intéressent aux fondements de la morale. La recherche réalisée par les concepteurs de la charte de l’éthique et de la déontologie relève de l’éthique appliquée.</a:t>
            </a:r>
            <a:endParaRPr lang="fr-FR" sz="2200" dirty="0">
              <a:latin typeface="Times New Roman" pitchFamily="18" charset="0"/>
              <a:cs typeface="Times New Roman" pitchFamily="18" charset="0"/>
            </a:endParaRPr>
          </a:p>
        </p:txBody>
      </p:sp>
      <p:sp>
        <p:nvSpPr>
          <p:cNvPr id="10" name="Espace réservé du numéro de diapositive 9"/>
          <p:cNvSpPr>
            <a:spLocks noGrp="1"/>
          </p:cNvSpPr>
          <p:nvPr>
            <p:ph type="sldNum" sz="quarter" idx="12"/>
          </p:nvPr>
        </p:nvSpPr>
        <p:spPr/>
        <p:txBody>
          <a:bodyPr/>
          <a:lstStyle/>
          <a:p>
            <a:fld id="{10B408C1-56E8-4846-B85C-DE4FE9FCDE22}"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14282" y="2071678"/>
            <a:ext cx="8643998" cy="2677656"/>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L’éthique </a:t>
            </a:r>
            <a:r>
              <a:rPr lang="fr-FR" sz="2400" b="1" dirty="0" smtClean="0">
                <a:latin typeface="Times New Roman" pitchFamily="18" charset="0"/>
                <a:cs typeface="Times New Roman" pitchFamily="18" charset="0"/>
              </a:rPr>
              <a:t>appliquée:</a:t>
            </a:r>
            <a:endParaRPr lang="fr-FR" sz="2400" b="1" dirty="0" smtClean="0">
              <a:latin typeface="Times New Roman" pitchFamily="18" charset="0"/>
              <a:cs typeface="Times New Roman" pitchFamily="18" charset="0"/>
            </a:endParaRPr>
          </a:p>
          <a:p>
            <a:pPr algn="just">
              <a:lnSpc>
                <a:spcPct val="150000"/>
              </a:lnSpc>
            </a:pPr>
            <a:r>
              <a:rPr lang="fr-FR" sz="2200" dirty="0" smtClean="0">
                <a:latin typeface="Times New Roman" pitchFamily="18" charset="0"/>
                <a:cs typeface="Times New Roman" pitchFamily="18" charset="0"/>
              </a:rPr>
              <a:t>L'éthique appliquée est une pratique de l'éthique et plus spécifiquement de la philosophie du langage qui envisage d'éclairer le jugement moral qui préside aux décisions que nous prenons dans les différents secteurs de notre existence. </a:t>
            </a:r>
          </a:p>
        </p:txBody>
      </p:sp>
      <p:sp>
        <p:nvSpPr>
          <p:cNvPr id="10" name="Espace réservé du numéro de diapositive 9"/>
          <p:cNvSpPr>
            <a:spLocks noGrp="1"/>
          </p:cNvSpPr>
          <p:nvPr>
            <p:ph type="sldNum" sz="quarter" idx="12"/>
          </p:nvPr>
        </p:nvSpPr>
        <p:spPr/>
        <p:txBody>
          <a:bodyPr/>
          <a:lstStyle/>
          <a:p>
            <a:fld id="{10B408C1-56E8-4846-B85C-DE4FE9FCDE22}"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428736"/>
            <a:ext cx="8643998" cy="2800767"/>
          </a:xfrm>
          <a:prstGeom prst="rect">
            <a:avLst/>
          </a:prstGeom>
          <a:noFill/>
        </p:spPr>
        <p:txBody>
          <a:bodyPr wrap="square" rtlCol="0">
            <a:spAutoFit/>
          </a:bodyPr>
          <a:lstStyle/>
          <a:p>
            <a:r>
              <a:rPr lang="fr-FR" sz="2200" b="1" dirty="0" smtClean="0">
                <a:latin typeface="Times New Roman" pitchFamily="18" charset="0"/>
                <a:cs typeface="Times New Roman" pitchFamily="18" charset="0"/>
              </a:rPr>
              <a:t>L’éthique appliquée recouvre plusieurs domaines :</a:t>
            </a:r>
            <a:endParaRPr lang="fr-FR" sz="2400" b="1" dirty="0" smtClean="0">
              <a:latin typeface="Times New Roman" pitchFamily="18" charset="0"/>
              <a:cs typeface="Times New Roman" pitchFamily="18" charset="0"/>
            </a:endParaRPr>
          </a:p>
          <a:p>
            <a:endParaRPr lang="fr-FR" sz="2200" dirty="0" smtClean="0">
              <a:latin typeface="Times New Roman" pitchFamily="18" charset="0"/>
              <a:cs typeface="Times New Roman" pitchFamily="18" charset="0"/>
            </a:endParaRPr>
          </a:p>
          <a:p>
            <a:pPr>
              <a:lnSpc>
                <a:spcPct val="150000"/>
              </a:lnSpc>
            </a:pPr>
            <a:r>
              <a:rPr lang="fr-FR" sz="2200" dirty="0" smtClean="0">
                <a:latin typeface="Times New Roman" pitchFamily="18" charset="0"/>
                <a:cs typeface="Times New Roman" pitchFamily="18" charset="0"/>
              </a:rPr>
              <a:t>- Ethique sociale</a:t>
            </a:r>
          </a:p>
          <a:p>
            <a:pPr>
              <a:lnSpc>
                <a:spcPct val="150000"/>
              </a:lnSpc>
            </a:pPr>
            <a:r>
              <a:rPr lang="fr-FR" sz="2200" dirty="0" smtClean="0">
                <a:latin typeface="Times New Roman" pitchFamily="18" charset="0"/>
                <a:cs typeface="Times New Roman" pitchFamily="18" charset="0"/>
              </a:rPr>
              <a:t>- Ethique professionnelle</a:t>
            </a:r>
          </a:p>
          <a:p>
            <a:pPr>
              <a:lnSpc>
                <a:spcPct val="150000"/>
              </a:lnSpc>
            </a:pPr>
            <a:r>
              <a:rPr lang="fr-FR" sz="2200" dirty="0" smtClean="0">
                <a:latin typeface="Times New Roman" pitchFamily="18" charset="0"/>
                <a:cs typeface="Times New Roman" pitchFamily="18" charset="0"/>
              </a:rPr>
              <a:t>- Ethique environnementale</a:t>
            </a:r>
          </a:p>
          <a:p>
            <a:pPr>
              <a:lnSpc>
                <a:spcPct val="150000"/>
              </a:lnSpc>
            </a:pPr>
            <a:r>
              <a:rPr lang="fr-FR" sz="2200" dirty="0" smtClean="0">
                <a:latin typeface="Times New Roman" pitchFamily="18" charset="0"/>
                <a:cs typeface="Times New Roman" pitchFamily="18" charset="0"/>
              </a:rPr>
              <a:t>- Ethique organisationnelle</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4214810" y="2143116"/>
            <a:ext cx="5143504" cy="2069413"/>
          </a:xfrm>
          <a:prstGeom prst="rect">
            <a:avLst/>
          </a:prstGeom>
          <a:noFill/>
        </p:spPr>
        <p:txBody>
          <a:bodyPr wrap="square" rtlCol="0">
            <a:spAutoFit/>
          </a:bodyPr>
          <a:lstStyle/>
          <a:p>
            <a:pPr>
              <a:lnSpc>
                <a:spcPct val="150000"/>
              </a:lnSpc>
            </a:pPr>
            <a:r>
              <a:rPr lang="fr-FR" sz="2200" dirty="0" smtClean="0">
                <a:latin typeface="Times New Roman" pitchFamily="18" charset="0"/>
                <a:cs typeface="Times New Roman" pitchFamily="18" charset="0"/>
              </a:rPr>
              <a:t>- Ethique biomédicale</a:t>
            </a:r>
          </a:p>
          <a:p>
            <a:pPr>
              <a:lnSpc>
                <a:spcPct val="150000"/>
              </a:lnSpc>
            </a:pPr>
            <a:r>
              <a:rPr lang="fr-FR" sz="2200" dirty="0" smtClean="0">
                <a:latin typeface="Times New Roman" pitchFamily="18" charset="0"/>
                <a:cs typeface="Times New Roman" pitchFamily="18" charset="0"/>
              </a:rPr>
              <a:t>- Ethique de la guerre</a:t>
            </a:r>
          </a:p>
          <a:p>
            <a:pPr>
              <a:lnSpc>
                <a:spcPct val="150000"/>
              </a:lnSpc>
            </a:pPr>
            <a:r>
              <a:rPr lang="fr-FR" sz="2200" dirty="0" smtClean="0">
                <a:latin typeface="Times New Roman" pitchFamily="18" charset="0"/>
                <a:cs typeface="Times New Roman" pitchFamily="18" charset="0"/>
              </a:rPr>
              <a:t>- Ethique des affaires</a:t>
            </a:r>
          </a:p>
          <a:p>
            <a:pPr>
              <a:lnSpc>
                <a:spcPct val="150000"/>
              </a:lnSpc>
            </a:pPr>
            <a:r>
              <a:rPr lang="fr-FR" sz="2200" dirty="0" smtClean="0">
                <a:latin typeface="Times New Roman" pitchFamily="18" charset="0"/>
                <a:cs typeface="Times New Roman" pitchFamily="18" charset="0"/>
              </a:rPr>
              <a:t>- Ethique politique</a:t>
            </a:r>
            <a:endParaRPr lang="fr-FR" sz="2200" dirty="0"/>
          </a:p>
        </p:txBody>
      </p:sp>
      <p:sp>
        <p:nvSpPr>
          <p:cNvPr id="12" name="ZoneTexte 11"/>
          <p:cNvSpPr txBox="1"/>
          <p:nvPr/>
        </p:nvSpPr>
        <p:spPr>
          <a:xfrm>
            <a:off x="285720" y="4535801"/>
            <a:ext cx="8643998" cy="1555041"/>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les principes éthiques sont comme des repères personnels pour notre agir en société quelles que soient les situations dans lesquelles nous évoluons, qu’elles soient de nature sociale ou professionnelle.</a:t>
            </a:r>
          </a:p>
          <a:p>
            <a:pPr algn="just">
              <a:lnSpc>
                <a:spcPct val="150000"/>
              </a:lnSpc>
            </a:pPr>
            <a:endParaRPr lang="fr-FR" sz="2200" dirty="0" smtClean="0">
              <a:latin typeface="Times New Roman" pitchFamily="18" charset="0"/>
              <a:cs typeface="Times New Roman" pitchFamily="18" charset="0"/>
            </a:endParaRPr>
          </a:p>
        </p:txBody>
      </p:sp>
      <p:sp>
        <p:nvSpPr>
          <p:cNvPr id="15" name="Espace réservé du numéro de diapositive 14"/>
          <p:cNvSpPr>
            <a:spLocks noGrp="1"/>
          </p:cNvSpPr>
          <p:nvPr>
            <p:ph type="sldNum" sz="quarter" idx="12"/>
          </p:nvPr>
        </p:nvSpPr>
        <p:spPr/>
        <p:txBody>
          <a:bodyPr/>
          <a:lstStyle/>
          <a:p>
            <a:fld id="{10B408C1-56E8-4846-B85C-DE4FE9FCDE22}"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1470660" y="1767839"/>
            <a:ext cx="1018540" cy="731520"/>
            <a:chOff x="1470660" y="1767839"/>
            <a:chExt cx="1018540" cy="731520"/>
          </a:xfrm>
        </p:grpSpPr>
        <p:sp>
          <p:nvSpPr>
            <p:cNvPr id="4" name="object 4"/>
            <p:cNvSpPr/>
            <p:nvPr/>
          </p:nvSpPr>
          <p:spPr>
            <a:xfrm>
              <a:off x="1475740" y="1772919"/>
              <a:ext cx="1008380" cy="721360"/>
            </a:xfrm>
            <a:custGeom>
              <a:avLst/>
              <a:gdLst/>
              <a:ahLst/>
              <a:cxnLst/>
              <a:rect l="l" t="t" r="r" b="b"/>
              <a:pathLst>
                <a:path w="1008380" h="721360">
                  <a:moveTo>
                    <a:pt x="504190" y="0"/>
                  </a:moveTo>
                  <a:lnTo>
                    <a:pt x="449243" y="2117"/>
                  </a:lnTo>
                  <a:lnTo>
                    <a:pt x="396013" y="8321"/>
                  </a:lnTo>
                  <a:lnTo>
                    <a:pt x="344806" y="18393"/>
                  </a:lnTo>
                  <a:lnTo>
                    <a:pt x="295929" y="32112"/>
                  </a:lnTo>
                  <a:lnTo>
                    <a:pt x="249691" y="49257"/>
                  </a:lnTo>
                  <a:lnTo>
                    <a:pt x="206398" y="69608"/>
                  </a:lnTo>
                  <a:lnTo>
                    <a:pt x="166357" y="92944"/>
                  </a:lnTo>
                  <a:lnTo>
                    <a:pt x="129877" y="119046"/>
                  </a:lnTo>
                  <a:lnTo>
                    <a:pt x="97263" y="147693"/>
                  </a:lnTo>
                  <a:lnTo>
                    <a:pt x="68824" y="178665"/>
                  </a:lnTo>
                  <a:lnTo>
                    <a:pt x="44867" y="211741"/>
                  </a:lnTo>
                  <a:lnTo>
                    <a:pt x="25698" y="246701"/>
                  </a:lnTo>
                  <a:lnTo>
                    <a:pt x="11626" y="283324"/>
                  </a:lnTo>
                  <a:lnTo>
                    <a:pt x="2957" y="321390"/>
                  </a:lnTo>
                  <a:lnTo>
                    <a:pt x="0" y="360679"/>
                  </a:lnTo>
                  <a:lnTo>
                    <a:pt x="2957" y="399969"/>
                  </a:lnTo>
                  <a:lnTo>
                    <a:pt x="11626" y="438035"/>
                  </a:lnTo>
                  <a:lnTo>
                    <a:pt x="25698" y="474658"/>
                  </a:lnTo>
                  <a:lnTo>
                    <a:pt x="44867" y="509618"/>
                  </a:lnTo>
                  <a:lnTo>
                    <a:pt x="68824" y="542694"/>
                  </a:lnTo>
                  <a:lnTo>
                    <a:pt x="97263" y="573666"/>
                  </a:lnTo>
                  <a:lnTo>
                    <a:pt x="129877" y="602313"/>
                  </a:lnTo>
                  <a:lnTo>
                    <a:pt x="166357" y="628415"/>
                  </a:lnTo>
                  <a:lnTo>
                    <a:pt x="206398" y="651751"/>
                  </a:lnTo>
                  <a:lnTo>
                    <a:pt x="249691" y="672102"/>
                  </a:lnTo>
                  <a:lnTo>
                    <a:pt x="295929" y="689247"/>
                  </a:lnTo>
                  <a:lnTo>
                    <a:pt x="344806" y="702966"/>
                  </a:lnTo>
                  <a:lnTo>
                    <a:pt x="396013" y="713038"/>
                  </a:lnTo>
                  <a:lnTo>
                    <a:pt x="449243" y="719242"/>
                  </a:lnTo>
                  <a:lnTo>
                    <a:pt x="504190" y="721359"/>
                  </a:lnTo>
                  <a:lnTo>
                    <a:pt x="559136" y="719242"/>
                  </a:lnTo>
                  <a:lnTo>
                    <a:pt x="612366" y="713038"/>
                  </a:lnTo>
                  <a:lnTo>
                    <a:pt x="663573" y="702966"/>
                  </a:lnTo>
                  <a:lnTo>
                    <a:pt x="712450" y="689247"/>
                  </a:lnTo>
                  <a:lnTo>
                    <a:pt x="758688" y="672102"/>
                  </a:lnTo>
                  <a:lnTo>
                    <a:pt x="801981" y="651751"/>
                  </a:lnTo>
                  <a:lnTo>
                    <a:pt x="842022" y="628415"/>
                  </a:lnTo>
                  <a:lnTo>
                    <a:pt x="878502" y="602313"/>
                  </a:lnTo>
                  <a:lnTo>
                    <a:pt x="911116" y="573666"/>
                  </a:lnTo>
                  <a:lnTo>
                    <a:pt x="939555" y="542694"/>
                  </a:lnTo>
                  <a:lnTo>
                    <a:pt x="963512" y="509618"/>
                  </a:lnTo>
                  <a:lnTo>
                    <a:pt x="982681" y="474658"/>
                  </a:lnTo>
                  <a:lnTo>
                    <a:pt x="996753" y="438035"/>
                  </a:lnTo>
                  <a:lnTo>
                    <a:pt x="1005422" y="399969"/>
                  </a:lnTo>
                  <a:lnTo>
                    <a:pt x="1008379" y="360679"/>
                  </a:lnTo>
                  <a:lnTo>
                    <a:pt x="1005422" y="321390"/>
                  </a:lnTo>
                  <a:lnTo>
                    <a:pt x="996753" y="283324"/>
                  </a:lnTo>
                  <a:lnTo>
                    <a:pt x="982681" y="246701"/>
                  </a:lnTo>
                  <a:lnTo>
                    <a:pt x="963512" y="211741"/>
                  </a:lnTo>
                  <a:lnTo>
                    <a:pt x="939555" y="178665"/>
                  </a:lnTo>
                  <a:lnTo>
                    <a:pt x="911116" y="147693"/>
                  </a:lnTo>
                  <a:lnTo>
                    <a:pt x="878502" y="119046"/>
                  </a:lnTo>
                  <a:lnTo>
                    <a:pt x="842022" y="92944"/>
                  </a:lnTo>
                  <a:lnTo>
                    <a:pt x="801981" y="69608"/>
                  </a:lnTo>
                  <a:lnTo>
                    <a:pt x="758688" y="49257"/>
                  </a:lnTo>
                  <a:lnTo>
                    <a:pt x="712450" y="32112"/>
                  </a:lnTo>
                  <a:lnTo>
                    <a:pt x="663573" y="18393"/>
                  </a:lnTo>
                  <a:lnTo>
                    <a:pt x="612366" y="8321"/>
                  </a:lnTo>
                  <a:lnTo>
                    <a:pt x="559136" y="2117"/>
                  </a:lnTo>
                  <a:lnTo>
                    <a:pt x="504190" y="0"/>
                  </a:lnTo>
                  <a:close/>
                </a:path>
              </a:pathLst>
            </a:custGeom>
            <a:solidFill>
              <a:srgbClr val="000000"/>
            </a:solidFill>
          </p:spPr>
          <p:txBody>
            <a:bodyPr wrap="square" lIns="0" tIns="0" rIns="0" bIns="0" rtlCol="0"/>
            <a:lstStyle/>
            <a:p>
              <a:endParaRPr/>
            </a:p>
          </p:txBody>
        </p:sp>
        <p:sp>
          <p:nvSpPr>
            <p:cNvPr id="5" name="object 5"/>
            <p:cNvSpPr/>
            <p:nvPr/>
          </p:nvSpPr>
          <p:spPr>
            <a:xfrm>
              <a:off x="1475740" y="1772919"/>
              <a:ext cx="1008380" cy="721360"/>
            </a:xfrm>
            <a:custGeom>
              <a:avLst/>
              <a:gdLst/>
              <a:ahLst/>
              <a:cxnLst/>
              <a:rect l="l" t="t" r="r" b="b"/>
              <a:pathLst>
                <a:path w="1008380" h="721360">
                  <a:moveTo>
                    <a:pt x="0" y="360679"/>
                  </a:moveTo>
                  <a:lnTo>
                    <a:pt x="2957" y="321390"/>
                  </a:lnTo>
                  <a:lnTo>
                    <a:pt x="11626" y="283324"/>
                  </a:lnTo>
                  <a:lnTo>
                    <a:pt x="25698" y="246701"/>
                  </a:lnTo>
                  <a:lnTo>
                    <a:pt x="44867" y="211741"/>
                  </a:lnTo>
                  <a:lnTo>
                    <a:pt x="68824" y="178665"/>
                  </a:lnTo>
                  <a:lnTo>
                    <a:pt x="97263" y="147693"/>
                  </a:lnTo>
                  <a:lnTo>
                    <a:pt x="129877" y="119046"/>
                  </a:lnTo>
                  <a:lnTo>
                    <a:pt x="166357" y="92944"/>
                  </a:lnTo>
                  <a:lnTo>
                    <a:pt x="206398" y="69608"/>
                  </a:lnTo>
                  <a:lnTo>
                    <a:pt x="249691" y="49257"/>
                  </a:lnTo>
                  <a:lnTo>
                    <a:pt x="295929" y="32112"/>
                  </a:lnTo>
                  <a:lnTo>
                    <a:pt x="344806" y="18393"/>
                  </a:lnTo>
                  <a:lnTo>
                    <a:pt x="396013" y="8321"/>
                  </a:lnTo>
                  <a:lnTo>
                    <a:pt x="449243" y="2117"/>
                  </a:lnTo>
                  <a:lnTo>
                    <a:pt x="504190" y="0"/>
                  </a:lnTo>
                  <a:lnTo>
                    <a:pt x="559136" y="2117"/>
                  </a:lnTo>
                  <a:lnTo>
                    <a:pt x="612366" y="8321"/>
                  </a:lnTo>
                  <a:lnTo>
                    <a:pt x="663573" y="18393"/>
                  </a:lnTo>
                  <a:lnTo>
                    <a:pt x="712450" y="32112"/>
                  </a:lnTo>
                  <a:lnTo>
                    <a:pt x="758688" y="49257"/>
                  </a:lnTo>
                  <a:lnTo>
                    <a:pt x="801981" y="69608"/>
                  </a:lnTo>
                  <a:lnTo>
                    <a:pt x="842022" y="92944"/>
                  </a:lnTo>
                  <a:lnTo>
                    <a:pt x="878502" y="119046"/>
                  </a:lnTo>
                  <a:lnTo>
                    <a:pt x="911116" y="147693"/>
                  </a:lnTo>
                  <a:lnTo>
                    <a:pt x="939555" y="178665"/>
                  </a:lnTo>
                  <a:lnTo>
                    <a:pt x="963512" y="211741"/>
                  </a:lnTo>
                  <a:lnTo>
                    <a:pt x="982681" y="246701"/>
                  </a:lnTo>
                  <a:lnTo>
                    <a:pt x="996753" y="283324"/>
                  </a:lnTo>
                  <a:lnTo>
                    <a:pt x="1005422" y="321390"/>
                  </a:lnTo>
                  <a:lnTo>
                    <a:pt x="1008379" y="360679"/>
                  </a:lnTo>
                  <a:lnTo>
                    <a:pt x="1005422" y="399969"/>
                  </a:lnTo>
                  <a:lnTo>
                    <a:pt x="996753" y="438035"/>
                  </a:lnTo>
                  <a:lnTo>
                    <a:pt x="982681" y="474658"/>
                  </a:lnTo>
                  <a:lnTo>
                    <a:pt x="963512" y="509618"/>
                  </a:lnTo>
                  <a:lnTo>
                    <a:pt x="939555" y="542694"/>
                  </a:lnTo>
                  <a:lnTo>
                    <a:pt x="911116" y="573666"/>
                  </a:lnTo>
                  <a:lnTo>
                    <a:pt x="878502" y="602313"/>
                  </a:lnTo>
                  <a:lnTo>
                    <a:pt x="842022" y="628415"/>
                  </a:lnTo>
                  <a:lnTo>
                    <a:pt x="801981" y="651751"/>
                  </a:lnTo>
                  <a:lnTo>
                    <a:pt x="758688" y="672102"/>
                  </a:lnTo>
                  <a:lnTo>
                    <a:pt x="712450" y="689247"/>
                  </a:lnTo>
                  <a:lnTo>
                    <a:pt x="663573" y="702966"/>
                  </a:lnTo>
                  <a:lnTo>
                    <a:pt x="612366" y="713038"/>
                  </a:lnTo>
                  <a:lnTo>
                    <a:pt x="559136" y="719242"/>
                  </a:lnTo>
                  <a:lnTo>
                    <a:pt x="504190" y="721359"/>
                  </a:lnTo>
                  <a:lnTo>
                    <a:pt x="449243" y="719242"/>
                  </a:lnTo>
                  <a:lnTo>
                    <a:pt x="396013" y="713038"/>
                  </a:lnTo>
                  <a:lnTo>
                    <a:pt x="344806" y="702966"/>
                  </a:lnTo>
                  <a:lnTo>
                    <a:pt x="295929" y="689247"/>
                  </a:lnTo>
                  <a:lnTo>
                    <a:pt x="249691" y="672102"/>
                  </a:lnTo>
                  <a:lnTo>
                    <a:pt x="206398" y="651751"/>
                  </a:lnTo>
                  <a:lnTo>
                    <a:pt x="166357" y="628415"/>
                  </a:lnTo>
                  <a:lnTo>
                    <a:pt x="129877" y="602313"/>
                  </a:lnTo>
                  <a:lnTo>
                    <a:pt x="97263" y="573666"/>
                  </a:lnTo>
                  <a:lnTo>
                    <a:pt x="68824" y="542694"/>
                  </a:lnTo>
                  <a:lnTo>
                    <a:pt x="44867" y="509618"/>
                  </a:lnTo>
                  <a:lnTo>
                    <a:pt x="25698" y="474658"/>
                  </a:lnTo>
                  <a:lnTo>
                    <a:pt x="11626" y="438035"/>
                  </a:lnTo>
                  <a:lnTo>
                    <a:pt x="2957" y="399969"/>
                  </a:lnTo>
                  <a:lnTo>
                    <a:pt x="0" y="360679"/>
                  </a:lnTo>
                  <a:close/>
                </a:path>
              </a:pathLst>
            </a:custGeom>
            <a:ln w="10160">
              <a:solidFill>
                <a:srgbClr val="000000"/>
              </a:solidFill>
            </a:ln>
          </p:spPr>
          <p:txBody>
            <a:bodyPr wrap="square" lIns="0" tIns="0" rIns="0" bIns="0" rtlCol="0"/>
            <a:lstStyle/>
            <a:p>
              <a:endParaRPr/>
            </a:p>
          </p:txBody>
        </p:sp>
      </p:grpSp>
      <p:sp>
        <p:nvSpPr>
          <p:cNvPr id="6" name="object 6"/>
          <p:cNvSpPr txBox="1"/>
          <p:nvPr/>
        </p:nvSpPr>
        <p:spPr>
          <a:xfrm>
            <a:off x="1524000" y="1981200"/>
            <a:ext cx="1066800" cy="182101"/>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EDEBE0"/>
                </a:solidFill>
                <a:latin typeface="Carlito"/>
                <a:cs typeface="Carlito"/>
              </a:rPr>
              <a:t>Mondialisation</a:t>
            </a:r>
            <a:endParaRPr sz="1100">
              <a:latin typeface="Carlito"/>
              <a:cs typeface="Carlito"/>
            </a:endParaRPr>
          </a:p>
        </p:txBody>
      </p:sp>
      <p:grpSp>
        <p:nvGrpSpPr>
          <p:cNvPr id="7" name="object 7"/>
          <p:cNvGrpSpPr/>
          <p:nvPr/>
        </p:nvGrpSpPr>
        <p:grpSpPr>
          <a:xfrm>
            <a:off x="535940" y="2466594"/>
            <a:ext cx="2738120" cy="962660"/>
            <a:chOff x="535940" y="2466594"/>
            <a:chExt cx="2738120" cy="962660"/>
          </a:xfrm>
        </p:grpSpPr>
        <p:sp>
          <p:nvSpPr>
            <p:cNvPr id="8" name="object 8"/>
            <p:cNvSpPr/>
            <p:nvPr/>
          </p:nvSpPr>
          <p:spPr>
            <a:xfrm>
              <a:off x="541020" y="2466593"/>
              <a:ext cx="2733040" cy="962660"/>
            </a:xfrm>
            <a:custGeom>
              <a:avLst/>
              <a:gdLst/>
              <a:ahLst/>
              <a:cxnLst/>
              <a:rect l="l" t="t" r="r" b="b"/>
              <a:pathLst>
                <a:path w="2733040" h="962660">
                  <a:moveTo>
                    <a:pt x="1005840" y="313436"/>
                  </a:moveTo>
                  <a:lnTo>
                    <a:pt x="992555" y="247332"/>
                  </a:lnTo>
                  <a:lnTo>
                    <a:pt x="954709" y="186639"/>
                  </a:lnTo>
                  <a:lnTo>
                    <a:pt x="927531" y="158877"/>
                  </a:lnTo>
                  <a:lnTo>
                    <a:pt x="895350" y="133108"/>
                  </a:lnTo>
                  <a:lnTo>
                    <a:pt x="858532" y="109575"/>
                  </a:lnTo>
                  <a:lnTo>
                    <a:pt x="817460" y="88468"/>
                  </a:lnTo>
                  <a:lnTo>
                    <a:pt x="772515" y="70027"/>
                  </a:lnTo>
                  <a:lnTo>
                    <a:pt x="724077" y="54444"/>
                  </a:lnTo>
                  <a:lnTo>
                    <a:pt x="672528" y="41960"/>
                  </a:lnTo>
                  <a:lnTo>
                    <a:pt x="618223" y="32766"/>
                  </a:lnTo>
                  <a:lnTo>
                    <a:pt x="561568" y="27089"/>
                  </a:lnTo>
                  <a:lnTo>
                    <a:pt x="502920" y="25146"/>
                  </a:lnTo>
                  <a:lnTo>
                    <a:pt x="444258" y="27089"/>
                  </a:lnTo>
                  <a:lnTo>
                    <a:pt x="387604" y="32766"/>
                  </a:lnTo>
                  <a:lnTo>
                    <a:pt x="333298" y="41960"/>
                  </a:lnTo>
                  <a:lnTo>
                    <a:pt x="281749" y="54444"/>
                  </a:lnTo>
                  <a:lnTo>
                    <a:pt x="233311" y="70027"/>
                  </a:lnTo>
                  <a:lnTo>
                    <a:pt x="188366" y="88468"/>
                  </a:lnTo>
                  <a:lnTo>
                    <a:pt x="147294" y="109575"/>
                  </a:lnTo>
                  <a:lnTo>
                    <a:pt x="110477" y="133108"/>
                  </a:lnTo>
                  <a:lnTo>
                    <a:pt x="78295" y="158877"/>
                  </a:lnTo>
                  <a:lnTo>
                    <a:pt x="51117" y="186639"/>
                  </a:lnTo>
                  <a:lnTo>
                    <a:pt x="13271" y="247332"/>
                  </a:lnTo>
                  <a:lnTo>
                    <a:pt x="0" y="313436"/>
                  </a:lnTo>
                  <a:lnTo>
                    <a:pt x="3378" y="347065"/>
                  </a:lnTo>
                  <a:lnTo>
                    <a:pt x="29311" y="410692"/>
                  </a:lnTo>
                  <a:lnTo>
                    <a:pt x="78295" y="468007"/>
                  </a:lnTo>
                  <a:lnTo>
                    <a:pt x="110477" y="493776"/>
                  </a:lnTo>
                  <a:lnTo>
                    <a:pt x="147294" y="517309"/>
                  </a:lnTo>
                  <a:lnTo>
                    <a:pt x="188366" y="538416"/>
                  </a:lnTo>
                  <a:lnTo>
                    <a:pt x="233311" y="556856"/>
                  </a:lnTo>
                  <a:lnTo>
                    <a:pt x="281749" y="572439"/>
                  </a:lnTo>
                  <a:lnTo>
                    <a:pt x="333298" y="584923"/>
                  </a:lnTo>
                  <a:lnTo>
                    <a:pt x="387604" y="594118"/>
                  </a:lnTo>
                  <a:lnTo>
                    <a:pt x="444258" y="599795"/>
                  </a:lnTo>
                  <a:lnTo>
                    <a:pt x="502920" y="601726"/>
                  </a:lnTo>
                  <a:lnTo>
                    <a:pt x="561568" y="599795"/>
                  </a:lnTo>
                  <a:lnTo>
                    <a:pt x="618223" y="594118"/>
                  </a:lnTo>
                  <a:lnTo>
                    <a:pt x="672528" y="584923"/>
                  </a:lnTo>
                  <a:lnTo>
                    <a:pt x="724077" y="572439"/>
                  </a:lnTo>
                  <a:lnTo>
                    <a:pt x="772515" y="556856"/>
                  </a:lnTo>
                  <a:lnTo>
                    <a:pt x="817460" y="538416"/>
                  </a:lnTo>
                  <a:lnTo>
                    <a:pt x="858532" y="517309"/>
                  </a:lnTo>
                  <a:lnTo>
                    <a:pt x="895350" y="493776"/>
                  </a:lnTo>
                  <a:lnTo>
                    <a:pt x="927531" y="468007"/>
                  </a:lnTo>
                  <a:lnTo>
                    <a:pt x="954709" y="440245"/>
                  </a:lnTo>
                  <a:lnTo>
                    <a:pt x="992555" y="379552"/>
                  </a:lnTo>
                  <a:lnTo>
                    <a:pt x="1005840" y="313436"/>
                  </a:lnTo>
                  <a:close/>
                </a:path>
                <a:path w="2733040" h="962660">
                  <a:moveTo>
                    <a:pt x="2733040" y="962406"/>
                  </a:moveTo>
                  <a:lnTo>
                    <a:pt x="2724315" y="939038"/>
                  </a:lnTo>
                  <a:lnTo>
                    <a:pt x="2705227" y="887857"/>
                  </a:lnTo>
                  <a:lnTo>
                    <a:pt x="2693098" y="900874"/>
                  </a:lnTo>
                  <a:lnTo>
                    <a:pt x="1726311" y="0"/>
                  </a:lnTo>
                  <a:lnTo>
                    <a:pt x="1702054" y="26035"/>
                  </a:lnTo>
                  <a:lnTo>
                    <a:pt x="2668841" y="926909"/>
                  </a:lnTo>
                  <a:lnTo>
                    <a:pt x="2656713" y="939927"/>
                  </a:lnTo>
                  <a:lnTo>
                    <a:pt x="2733040" y="962406"/>
                  </a:lnTo>
                  <a:close/>
                </a:path>
              </a:pathLst>
            </a:custGeom>
            <a:solidFill>
              <a:srgbClr val="000000"/>
            </a:solidFill>
          </p:spPr>
          <p:txBody>
            <a:bodyPr wrap="square" lIns="0" tIns="0" rIns="0" bIns="0" rtlCol="0"/>
            <a:lstStyle/>
            <a:p>
              <a:endParaRPr/>
            </a:p>
          </p:txBody>
        </p:sp>
        <p:sp>
          <p:nvSpPr>
            <p:cNvPr id="9" name="object 9"/>
            <p:cNvSpPr/>
            <p:nvPr/>
          </p:nvSpPr>
          <p:spPr>
            <a:xfrm>
              <a:off x="541020" y="2491740"/>
              <a:ext cx="1005840" cy="576580"/>
            </a:xfrm>
            <a:custGeom>
              <a:avLst/>
              <a:gdLst/>
              <a:ahLst/>
              <a:cxnLst/>
              <a:rect l="l" t="t" r="r" b="b"/>
              <a:pathLst>
                <a:path w="1005840" h="576580">
                  <a:moveTo>
                    <a:pt x="0" y="288289"/>
                  </a:moveTo>
                  <a:lnTo>
                    <a:pt x="13282" y="222175"/>
                  </a:lnTo>
                  <a:lnTo>
                    <a:pt x="51118" y="161489"/>
                  </a:lnTo>
                  <a:lnTo>
                    <a:pt x="78300" y="133723"/>
                  </a:lnTo>
                  <a:lnTo>
                    <a:pt x="110487" y="107962"/>
                  </a:lnTo>
                  <a:lnTo>
                    <a:pt x="147304" y="84423"/>
                  </a:lnTo>
                  <a:lnTo>
                    <a:pt x="188371" y="63321"/>
                  </a:lnTo>
                  <a:lnTo>
                    <a:pt x="233313" y="44873"/>
                  </a:lnTo>
                  <a:lnTo>
                    <a:pt x="281751" y="29295"/>
                  </a:lnTo>
                  <a:lnTo>
                    <a:pt x="333308" y="16802"/>
                  </a:lnTo>
                  <a:lnTo>
                    <a:pt x="387606" y="7611"/>
                  </a:lnTo>
                  <a:lnTo>
                    <a:pt x="444270" y="1938"/>
                  </a:lnTo>
                  <a:lnTo>
                    <a:pt x="502920" y="0"/>
                  </a:lnTo>
                  <a:lnTo>
                    <a:pt x="561569" y="1938"/>
                  </a:lnTo>
                  <a:lnTo>
                    <a:pt x="618233" y="7611"/>
                  </a:lnTo>
                  <a:lnTo>
                    <a:pt x="672531" y="16802"/>
                  </a:lnTo>
                  <a:lnTo>
                    <a:pt x="724088" y="29295"/>
                  </a:lnTo>
                  <a:lnTo>
                    <a:pt x="772526" y="44873"/>
                  </a:lnTo>
                  <a:lnTo>
                    <a:pt x="817468" y="63321"/>
                  </a:lnTo>
                  <a:lnTo>
                    <a:pt x="858535" y="84423"/>
                  </a:lnTo>
                  <a:lnTo>
                    <a:pt x="895352" y="107962"/>
                  </a:lnTo>
                  <a:lnTo>
                    <a:pt x="927539" y="133723"/>
                  </a:lnTo>
                  <a:lnTo>
                    <a:pt x="954721" y="161489"/>
                  </a:lnTo>
                  <a:lnTo>
                    <a:pt x="992557" y="222175"/>
                  </a:lnTo>
                  <a:lnTo>
                    <a:pt x="1005839" y="288289"/>
                  </a:lnTo>
                  <a:lnTo>
                    <a:pt x="1002456" y="321918"/>
                  </a:lnTo>
                  <a:lnTo>
                    <a:pt x="976519" y="385534"/>
                  </a:lnTo>
                  <a:lnTo>
                    <a:pt x="927539" y="442856"/>
                  </a:lnTo>
                  <a:lnTo>
                    <a:pt x="895352" y="468617"/>
                  </a:lnTo>
                  <a:lnTo>
                    <a:pt x="858535" y="492156"/>
                  </a:lnTo>
                  <a:lnTo>
                    <a:pt x="817468" y="513258"/>
                  </a:lnTo>
                  <a:lnTo>
                    <a:pt x="772526" y="531706"/>
                  </a:lnTo>
                  <a:lnTo>
                    <a:pt x="724088" y="547284"/>
                  </a:lnTo>
                  <a:lnTo>
                    <a:pt x="672531" y="559777"/>
                  </a:lnTo>
                  <a:lnTo>
                    <a:pt x="618233" y="568968"/>
                  </a:lnTo>
                  <a:lnTo>
                    <a:pt x="561569" y="574641"/>
                  </a:lnTo>
                  <a:lnTo>
                    <a:pt x="502920" y="576580"/>
                  </a:lnTo>
                  <a:lnTo>
                    <a:pt x="444270" y="574641"/>
                  </a:lnTo>
                  <a:lnTo>
                    <a:pt x="387606" y="568968"/>
                  </a:lnTo>
                  <a:lnTo>
                    <a:pt x="333308" y="559777"/>
                  </a:lnTo>
                  <a:lnTo>
                    <a:pt x="281751" y="547284"/>
                  </a:lnTo>
                  <a:lnTo>
                    <a:pt x="233313" y="531706"/>
                  </a:lnTo>
                  <a:lnTo>
                    <a:pt x="188371" y="513258"/>
                  </a:lnTo>
                  <a:lnTo>
                    <a:pt x="147304" y="492156"/>
                  </a:lnTo>
                  <a:lnTo>
                    <a:pt x="110487" y="468617"/>
                  </a:lnTo>
                  <a:lnTo>
                    <a:pt x="78300" y="442856"/>
                  </a:lnTo>
                  <a:lnTo>
                    <a:pt x="51118" y="415090"/>
                  </a:lnTo>
                  <a:lnTo>
                    <a:pt x="13282" y="354404"/>
                  </a:lnTo>
                  <a:lnTo>
                    <a:pt x="0" y="288289"/>
                  </a:lnTo>
                  <a:close/>
                </a:path>
              </a:pathLst>
            </a:custGeom>
            <a:ln w="10160">
              <a:solidFill>
                <a:srgbClr val="000000"/>
              </a:solidFill>
            </a:ln>
          </p:spPr>
          <p:txBody>
            <a:bodyPr wrap="square" lIns="0" tIns="0" rIns="0" bIns="0" rtlCol="0"/>
            <a:lstStyle/>
            <a:p>
              <a:endParaRPr/>
            </a:p>
          </p:txBody>
        </p:sp>
      </p:grpSp>
      <p:sp>
        <p:nvSpPr>
          <p:cNvPr id="10" name="object 10"/>
          <p:cNvSpPr txBox="1"/>
          <p:nvPr/>
        </p:nvSpPr>
        <p:spPr>
          <a:xfrm>
            <a:off x="599122" y="2575940"/>
            <a:ext cx="890905" cy="182101"/>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EDEBE0"/>
                </a:solidFill>
                <a:latin typeface="Carlito"/>
                <a:cs typeface="Carlito"/>
              </a:rPr>
              <a:t>Compétitivité</a:t>
            </a:r>
            <a:endParaRPr sz="1100">
              <a:latin typeface="Carlito"/>
              <a:cs typeface="Carlito"/>
            </a:endParaRPr>
          </a:p>
        </p:txBody>
      </p:sp>
      <p:sp>
        <p:nvSpPr>
          <p:cNvPr id="11" name="object 11"/>
          <p:cNvSpPr/>
          <p:nvPr/>
        </p:nvSpPr>
        <p:spPr>
          <a:xfrm>
            <a:off x="1308353" y="2974594"/>
            <a:ext cx="1678939" cy="609600"/>
          </a:xfrm>
          <a:custGeom>
            <a:avLst/>
            <a:gdLst/>
            <a:ahLst/>
            <a:cxnLst/>
            <a:rect l="l" t="t" r="r" b="b"/>
            <a:pathLst>
              <a:path w="1678939" h="609600">
                <a:moveTo>
                  <a:pt x="1605649" y="592583"/>
                </a:moveTo>
                <a:lnTo>
                  <a:pt x="1599819" y="609345"/>
                </a:lnTo>
                <a:lnTo>
                  <a:pt x="1678686" y="599185"/>
                </a:lnTo>
                <a:lnTo>
                  <a:pt x="1677944" y="598423"/>
                </a:lnTo>
                <a:lnTo>
                  <a:pt x="1622425" y="598423"/>
                </a:lnTo>
                <a:lnTo>
                  <a:pt x="1605649" y="592583"/>
                </a:lnTo>
                <a:close/>
              </a:path>
              <a:path w="1678939" h="609600">
                <a:moveTo>
                  <a:pt x="1617313" y="559048"/>
                </a:moveTo>
                <a:lnTo>
                  <a:pt x="1605649" y="592583"/>
                </a:lnTo>
                <a:lnTo>
                  <a:pt x="1622425" y="598423"/>
                </a:lnTo>
                <a:lnTo>
                  <a:pt x="1634109" y="564895"/>
                </a:lnTo>
                <a:lnTo>
                  <a:pt x="1617313" y="559048"/>
                </a:lnTo>
                <a:close/>
              </a:path>
              <a:path w="1678939" h="609600">
                <a:moveTo>
                  <a:pt x="1623187" y="542163"/>
                </a:moveTo>
                <a:lnTo>
                  <a:pt x="1617313" y="559048"/>
                </a:lnTo>
                <a:lnTo>
                  <a:pt x="1634109" y="564895"/>
                </a:lnTo>
                <a:lnTo>
                  <a:pt x="1622425" y="598423"/>
                </a:lnTo>
                <a:lnTo>
                  <a:pt x="1677944" y="598423"/>
                </a:lnTo>
                <a:lnTo>
                  <a:pt x="1623187" y="542163"/>
                </a:lnTo>
                <a:close/>
              </a:path>
              <a:path w="1678939" h="609600">
                <a:moveTo>
                  <a:pt x="11684" y="0"/>
                </a:moveTo>
                <a:lnTo>
                  <a:pt x="0" y="33527"/>
                </a:lnTo>
                <a:lnTo>
                  <a:pt x="1605649" y="592583"/>
                </a:lnTo>
                <a:lnTo>
                  <a:pt x="1617313" y="559048"/>
                </a:lnTo>
                <a:lnTo>
                  <a:pt x="11684" y="0"/>
                </a:lnTo>
                <a:close/>
              </a:path>
            </a:pathLst>
          </a:custGeom>
          <a:solidFill>
            <a:srgbClr val="000000"/>
          </a:solidFill>
        </p:spPr>
        <p:txBody>
          <a:bodyPr wrap="square" lIns="0" tIns="0" rIns="0" bIns="0" rtlCol="0"/>
          <a:lstStyle/>
          <a:p>
            <a:endParaRPr/>
          </a:p>
        </p:txBody>
      </p:sp>
      <p:grpSp>
        <p:nvGrpSpPr>
          <p:cNvPr id="12" name="object 12"/>
          <p:cNvGrpSpPr/>
          <p:nvPr/>
        </p:nvGrpSpPr>
        <p:grpSpPr>
          <a:xfrm>
            <a:off x="462280" y="3639820"/>
            <a:ext cx="1089660" cy="515620"/>
            <a:chOff x="462280" y="3639820"/>
            <a:chExt cx="1089660" cy="515620"/>
          </a:xfrm>
        </p:grpSpPr>
        <p:sp>
          <p:nvSpPr>
            <p:cNvPr id="13" name="object 13"/>
            <p:cNvSpPr/>
            <p:nvPr/>
          </p:nvSpPr>
          <p:spPr>
            <a:xfrm>
              <a:off x="467360" y="3644900"/>
              <a:ext cx="1079500" cy="505459"/>
            </a:xfrm>
            <a:custGeom>
              <a:avLst/>
              <a:gdLst/>
              <a:ahLst/>
              <a:cxnLst/>
              <a:rect l="l" t="t" r="r" b="b"/>
              <a:pathLst>
                <a:path w="1079500" h="505460">
                  <a:moveTo>
                    <a:pt x="539750" y="0"/>
                  </a:moveTo>
                  <a:lnTo>
                    <a:pt x="476803" y="1700"/>
                  </a:lnTo>
                  <a:lnTo>
                    <a:pt x="415990" y="6675"/>
                  </a:lnTo>
                  <a:lnTo>
                    <a:pt x="357715" y="14734"/>
                  </a:lnTo>
                  <a:lnTo>
                    <a:pt x="302382" y="25688"/>
                  </a:lnTo>
                  <a:lnTo>
                    <a:pt x="250396" y="39348"/>
                  </a:lnTo>
                  <a:lnTo>
                    <a:pt x="202164" y="55523"/>
                  </a:lnTo>
                  <a:lnTo>
                    <a:pt x="158089" y="74025"/>
                  </a:lnTo>
                  <a:lnTo>
                    <a:pt x="118577" y="94662"/>
                  </a:lnTo>
                  <a:lnTo>
                    <a:pt x="84032" y="117247"/>
                  </a:lnTo>
                  <a:lnTo>
                    <a:pt x="31466" y="167496"/>
                  </a:lnTo>
                  <a:lnTo>
                    <a:pt x="3631" y="223257"/>
                  </a:lnTo>
                  <a:lnTo>
                    <a:pt x="0" y="252730"/>
                  </a:lnTo>
                  <a:lnTo>
                    <a:pt x="3631" y="282202"/>
                  </a:lnTo>
                  <a:lnTo>
                    <a:pt x="31466" y="337963"/>
                  </a:lnTo>
                  <a:lnTo>
                    <a:pt x="84032" y="388212"/>
                  </a:lnTo>
                  <a:lnTo>
                    <a:pt x="118577" y="410797"/>
                  </a:lnTo>
                  <a:lnTo>
                    <a:pt x="158089" y="431434"/>
                  </a:lnTo>
                  <a:lnTo>
                    <a:pt x="202164" y="449936"/>
                  </a:lnTo>
                  <a:lnTo>
                    <a:pt x="250396" y="466111"/>
                  </a:lnTo>
                  <a:lnTo>
                    <a:pt x="302382" y="479771"/>
                  </a:lnTo>
                  <a:lnTo>
                    <a:pt x="357715" y="490725"/>
                  </a:lnTo>
                  <a:lnTo>
                    <a:pt x="415990" y="498784"/>
                  </a:lnTo>
                  <a:lnTo>
                    <a:pt x="476803" y="503759"/>
                  </a:lnTo>
                  <a:lnTo>
                    <a:pt x="539750" y="505460"/>
                  </a:lnTo>
                  <a:lnTo>
                    <a:pt x="602691" y="503759"/>
                  </a:lnTo>
                  <a:lnTo>
                    <a:pt x="663501" y="498784"/>
                  </a:lnTo>
                  <a:lnTo>
                    <a:pt x="721774" y="490725"/>
                  </a:lnTo>
                  <a:lnTo>
                    <a:pt x="777106" y="479771"/>
                  </a:lnTo>
                  <a:lnTo>
                    <a:pt x="829091" y="466111"/>
                  </a:lnTo>
                  <a:lnTo>
                    <a:pt x="877324" y="449936"/>
                  </a:lnTo>
                  <a:lnTo>
                    <a:pt x="921400" y="431434"/>
                  </a:lnTo>
                  <a:lnTo>
                    <a:pt x="960914" y="410797"/>
                  </a:lnTo>
                  <a:lnTo>
                    <a:pt x="995460" y="388212"/>
                  </a:lnTo>
                  <a:lnTo>
                    <a:pt x="1048030" y="337963"/>
                  </a:lnTo>
                  <a:lnTo>
                    <a:pt x="1075868" y="282202"/>
                  </a:lnTo>
                  <a:lnTo>
                    <a:pt x="1079500" y="252730"/>
                  </a:lnTo>
                  <a:lnTo>
                    <a:pt x="1075868" y="223257"/>
                  </a:lnTo>
                  <a:lnTo>
                    <a:pt x="1048030" y="167496"/>
                  </a:lnTo>
                  <a:lnTo>
                    <a:pt x="995460" y="117247"/>
                  </a:lnTo>
                  <a:lnTo>
                    <a:pt x="960914" y="94662"/>
                  </a:lnTo>
                  <a:lnTo>
                    <a:pt x="921400" y="74025"/>
                  </a:lnTo>
                  <a:lnTo>
                    <a:pt x="877324" y="55523"/>
                  </a:lnTo>
                  <a:lnTo>
                    <a:pt x="829091" y="39348"/>
                  </a:lnTo>
                  <a:lnTo>
                    <a:pt x="777106" y="25688"/>
                  </a:lnTo>
                  <a:lnTo>
                    <a:pt x="721774" y="14734"/>
                  </a:lnTo>
                  <a:lnTo>
                    <a:pt x="663501" y="6675"/>
                  </a:lnTo>
                  <a:lnTo>
                    <a:pt x="602691" y="1700"/>
                  </a:lnTo>
                  <a:lnTo>
                    <a:pt x="539750" y="0"/>
                  </a:lnTo>
                  <a:close/>
                </a:path>
              </a:pathLst>
            </a:custGeom>
            <a:solidFill>
              <a:srgbClr val="000000"/>
            </a:solidFill>
          </p:spPr>
          <p:txBody>
            <a:bodyPr wrap="square" lIns="0" tIns="0" rIns="0" bIns="0" rtlCol="0"/>
            <a:lstStyle/>
            <a:p>
              <a:endParaRPr/>
            </a:p>
          </p:txBody>
        </p:sp>
        <p:sp>
          <p:nvSpPr>
            <p:cNvPr id="14" name="object 14"/>
            <p:cNvSpPr/>
            <p:nvPr/>
          </p:nvSpPr>
          <p:spPr>
            <a:xfrm>
              <a:off x="467360" y="3644900"/>
              <a:ext cx="1079500" cy="505459"/>
            </a:xfrm>
            <a:custGeom>
              <a:avLst/>
              <a:gdLst/>
              <a:ahLst/>
              <a:cxnLst/>
              <a:rect l="l" t="t" r="r" b="b"/>
              <a:pathLst>
                <a:path w="1079500" h="505460">
                  <a:moveTo>
                    <a:pt x="0" y="252730"/>
                  </a:moveTo>
                  <a:lnTo>
                    <a:pt x="14255" y="194783"/>
                  </a:lnTo>
                  <a:lnTo>
                    <a:pt x="54861" y="141588"/>
                  </a:lnTo>
                  <a:lnTo>
                    <a:pt x="118577" y="94662"/>
                  </a:lnTo>
                  <a:lnTo>
                    <a:pt x="158089" y="74025"/>
                  </a:lnTo>
                  <a:lnTo>
                    <a:pt x="202164" y="55523"/>
                  </a:lnTo>
                  <a:lnTo>
                    <a:pt x="250396" y="39348"/>
                  </a:lnTo>
                  <a:lnTo>
                    <a:pt x="302382" y="25688"/>
                  </a:lnTo>
                  <a:lnTo>
                    <a:pt x="357715" y="14734"/>
                  </a:lnTo>
                  <a:lnTo>
                    <a:pt x="415990" y="6675"/>
                  </a:lnTo>
                  <a:lnTo>
                    <a:pt x="476803" y="1700"/>
                  </a:lnTo>
                  <a:lnTo>
                    <a:pt x="539750" y="0"/>
                  </a:lnTo>
                  <a:lnTo>
                    <a:pt x="602691" y="1700"/>
                  </a:lnTo>
                  <a:lnTo>
                    <a:pt x="663501" y="6675"/>
                  </a:lnTo>
                  <a:lnTo>
                    <a:pt x="721774" y="14734"/>
                  </a:lnTo>
                  <a:lnTo>
                    <a:pt x="777106" y="25688"/>
                  </a:lnTo>
                  <a:lnTo>
                    <a:pt x="829091" y="39348"/>
                  </a:lnTo>
                  <a:lnTo>
                    <a:pt x="877324" y="55523"/>
                  </a:lnTo>
                  <a:lnTo>
                    <a:pt x="921400" y="74025"/>
                  </a:lnTo>
                  <a:lnTo>
                    <a:pt x="960914" y="94662"/>
                  </a:lnTo>
                  <a:lnTo>
                    <a:pt x="995460" y="117247"/>
                  </a:lnTo>
                  <a:lnTo>
                    <a:pt x="1048030" y="167496"/>
                  </a:lnTo>
                  <a:lnTo>
                    <a:pt x="1075868" y="223257"/>
                  </a:lnTo>
                  <a:lnTo>
                    <a:pt x="1079500" y="252730"/>
                  </a:lnTo>
                  <a:lnTo>
                    <a:pt x="1075868" y="282202"/>
                  </a:lnTo>
                  <a:lnTo>
                    <a:pt x="1048030" y="337963"/>
                  </a:lnTo>
                  <a:lnTo>
                    <a:pt x="995460" y="388212"/>
                  </a:lnTo>
                  <a:lnTo>
                    <a:pt x="960914" y="410797"/>
                  </a:lnTo>
                  <a:lnTo>
                    <a:pt x="921400" y="431434"/>
                  </a:lnTo>
                  <a:lnTo>
                    <a:pt x="877324" y="449936"/>
                  </a:lnTo>
                  <a:lnTo>
                    <a:pt x="829091" y="466111"/>
                  </a:lnTo>
                  <a:lnTo>
                    <a:pt x="777106" y="479771"/>
                  </a:lnTo>
                  <a:lnTo>
                    <a:pt x="721774" y="490725"/>
                  </a:lnTo>
                  <a:lnTo>
                    <a:pt x="663501" y="498784"/>
                  </a:lnTo>
                  <a:lnTo>
                    <a:pt x="602691" y="503759"/>
                  </a:lnTo>
                  <a:lnTo>
                    <a:pt x="539750" y="505460"/>
                  </a:lnTo>
                  <a:lnTo>
                    <a:pt x="476803" y="503759"/>
                  </a:lnTo>
                  <a:lnTo>
                    <a:pt x="415990" y="498784"/>
                  </a:lnTo>
                  <a:lnTo>
                    <a:pt x="357715" y="490725"/>
                  </a:lnTo>
                  <a:lnTo>
                    <a:pt x="302382" y="479771"/>
                  </a:lnTo>
                  <a:lnTo>
                    <a:pt x="250396" y="466111"/>
                  </a:lnTo>
                  <a:lnTo>
                    <a:pt x="202164" y="449936"/>
                  </a:lnTo>
                  <a:lnTo>
                    <a:pt x="158089" y="431434"/>
                  </a:lnTo>
                  <a:lnTo>
                    <a:pt x="118577" y="410797"/>
                  </a:lnTo>
                  <a:lnTo>
                    <a:pt x="84032" y="388212"/>
                  </a:lnTo>
                  <a:lnTo>
                    <a:pt x="31466" y="337963"/>
                  </a:lnTo>
                  <a:lnTo>
                    <a:pt x="3631" y="282202"/>
                  </a:lnTo>
                  <a:lnTo>
                    <a:pt x="0" y="252730"/>
                  </a:lnTo>
                  <a:close/>
                </a:path>
              </a:pathLst>
            </a:custGeom>
            <a:ln w="10160">
              <a:solidFill>
                <a:srgbClr val="000000"/>
              </a:solidFill>
            </a:ln>
          </p:spPr>
          <p:txBody>
            <a:bodyPr wrap="square" lIns="0" tIns="0" rIns="0" bIns="0" rtlCol="0"/>
            <a:lstStyle/>
            <a:p>
              <a:endParaRPr/>
            </a:p>
          </p:txBody>
        </p:sp>
      </p:grpSp>
      <p:sp>
        <p:nvSpPr>
          <p:cNvPr id="15" name="object 15"/>
          <p:cNvSpPr txBox="1"/>
          <p:nvPr/>
        </p:nvSpPr>
        <p:spPr>
          <a:xfrm>
            <a:off x="609600" y="3733800"/>
            <a:ext cx="987741" cy="182101"/>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EDEBE0"/>
                </a:solidFill>
                <a:latin typeface="Carlito"/>
                <a:cs typeface="Carlito"/>
              </a:rPr>
              <a:t>Massification</a:t>
            </a:r>
            <a:endParaRPr sz="1100">
              <a:latin typeface="Carlito"/>
              <a:cs typeface="Carlito"/>
            </a:endParaRPr>
          </a:p>
        </p:txBody>
      </p:sp>
      <p:grpSp>
        <p:nvGrpSpPr>
          <p:cNvPr id="16" name="object 16"/>
          <p:cNvGrpSpPr/>
          <p:nvPr/>
        </p:nvGrpSpPr>
        <p:grpSpPr>
          <a:xfrm>
            <a:off x="391159" y="3842130"/>
            <a:ext cx="2595880" cy="1248410"/>
            <a:chOff x="391159" y="3842130"/>
            <a:chExt cx="2595880" cy="1248410"/>
          </a:xfrm>
        </p:grpSpPr>
        <p:sp>
          <p:nvSpPr>
            <p:cNvPr id="17" name="object 17"/>
            <p:cNvSpPr/>
            <p:nvPr/>
          </p:nvSpPr>
          <p:spPr>
            <a:xfrm>
              <a:off x="396240" y="3842130"/>
              <a:ext cx="2590800" cy="1243330"/>
            </a:xfrm>
            <a:custGeom>
              <a:avLst/>
              <a:gdLst/>
              <a:ahLst/>
              <a:cxnLst/>
              <a:rect l="l" t="t" r="r" b="b"/>
              <a:pathLst>
                <a:path w="2590800" h="1243329">
                  <a:moveTo>
                    <a:pt x="1150620" y="883539"/>
                  </a:moveTo>
                  <a:lnTo>
                    <a:pt x="1138923" y="811110"/>
                  </a:lnTo>
                  <a:lnTo>
                    <a:pt x="1105408" y="743648"/>
                  </a:lnTo>
                  <a:lnTo>
                    <a:pt x="1081176" y="712228"/>
                  </a:lnTo>
                  <a:lnTo>
                    <a:pt x="1052360" y="682599"/>
                  </a:lnTo>
                  <a:lnTo>
                    <a:pt x="1019251" y="654926"/>
                  </a:lnTo>
                  <a:lnTo>
                    <a:pt x="982116" y="629399"/>
                  </a:lnTo>
                  <a:lnTo>
                    <a:pt x="941260" y="606209"/>
                  </a:lnTo>
                  <a:lnTo>
                    <a:pt x="896975" y="585520"/>
                  </a:lnTo>
                  <a:lnTo>
                    <a:pt x="849541" y="567512"/>
                  </a:lnTo>
                  <a:lnTo>
                    <a:pt x="799249" y="552373"/>
                  </a:lnTo>
                  <a:lnTo>
                    <a:pt x="746391" y="540296"/>
                  </a:lnTo>
                  <a:lnTo>
                    <a:pt x="691248" y="531431"/>
                  </a:lnTo>
                  <a:lnTo>
                    <a:pt x="634123" y="525995"/>
                  </a:lnTo>
                  <a:lnTo>
                    <a:pt x="575310" y="524129"/>
                  </a:lnTo>
                  <a:lnTo>
                    <a:pt x="516483" y="525995"/>
                  </a:lnTo>
                  <a:lnTo>
                    <a:pt x="459359" y="531431"/>
                  </a:lnTo>
                  <a:lnTo>
                    <a:pt x="404215" y="540296"/>
                  </a:lnTo>
                  <a:lnTo>
                    <a:pt x="351358" y="552373"/>
                  </a:lnTo>
                  <a:lnTo>
                    <a:pt x="301078" y="567512"/>
                  </a:lnTo>
                  <a:lnTo>
                    <a:pt x="253644" y="585520"/>
                  </a:lnTo>
                  <a:lnTo>
                    <a:pt x="209346" y="606209"/>
                  </a:lnTo>
                  <a:lnTo>
                    <a:pt x="168490" y="629399"/>
                  </a:lnTo>
                  <a:lnTo>
                    <a:pt x="131368" y="654926"/>
                  </a:lnTo>
                  <a:lnTo>
                    <a:pt x="98247" y="682599"/>
                  </a:lnTo>
                  <a:lnTo>
                    <a:pt x="69430" y="712228"/>
                  </a:lnTo>
                  <a:lnTo>
                    <a:pt x="45199" y="743648"/>
                  </a:lnTo>
                  <a:lnTo>
                    <a:pt x="25857" y="776668"/>
                  </a:lnTo>
                  <a:lnTo>
                    <a:pt x="2959" y="846797"/>
                  </a:lnTo>
                  <a:lnTo>
                    <a:pt x="0" y="883539"/>
                  </a:lnTo>
                  <a:lnTo>
                    <a:pt x="2959" y="920292"/>
                  </a:lnTo>
                  <a:lnTo>
                    <a:pt x="25857" y="990422"/>
                  </a:lnTo>
                  <a:lnTo>
                    <a:pt x="45199" y="1023442"/>
                  </a:lnTo>
                  <a:lnTo>
                    <a:pt x="69430" y="1054862"/>
                  </a:lnTo>
                  <a:lnTo>
                    <a:pt x="98247" y="1084491"/>
                  </a:lnTo>
                  <a:lnTo>
                    <a:pt x="131368" y="1112164"/>
                  </a:lnTo>
                  <a:lnTo>
                    <a:pt x="168490" y="1137691"/>
                  </a:lnTo>
                  <a:lnTo>
                    <a:pt x="209346" y="1160881"/>
                  </a:lnTo>
                  <a:lnTo>
                    <a:pt x="253644" y="1181569"/>
                  </a:lnTo>
                  <a:lnTo>
                    <a:pt x="301078" y="1199578"/>
                  </a:lnTo>
                  <a:lnTo>
                    <a:pt x="351358" y="1214716"/>
                  </a:lnTo>
                  <a:lnTo>
                    <a:pt x="404215" y="1226794"/>
                  </a:lnTo>
                  <a:lnTo>
                    <a:pt x="459359" y="1235659"/>
                  </a:lnTo>
                  <a:lnTo>
                    <a:pt x="516483" y="1241094"/>
                  </a:lnTo>
                  <a:lnTo>
                    <a:pt x="575310" y="1242949"/>
                  </a:lnTo>
                  <a:lnTo>
                    <a:pt x="634123" y="1241094"/>
                  </a:lnTo>
                  <a:lnTo>
                    <a:pt x="691248" y="1235659"/>
                  </a:lnTo>
                  <a:lnTo>
                    <a:pt x="746391" y="1226794"/>
                  </a:lnTo>
                  <a:lnTo>
                    <a:pt x="799249" y="1214716"/>
                  </a:lnTo>
                  <a:lnTo>
                    <a:pt x="849541" y="1199578"/>
                  </a:lnTo>
                  <a:lnTo>
                    <a:pt x="896975" y="1181569"/>
                  </a:lnTo>
                  <a:lnTo>
                    <a:pt x="941260" y="1160881"/>
                  </a:lnTo>
                  <a:lnTo>
                    <a:pt x="982116" y="1137691"/>
                  </a:lnTo>
                  <a:lnTo>
                    <a:pt x="1019251" y="1112164"/>
                  </a:lnTo>
                  <a:lnTo>
                    <a:pt x="1052360" y="1084491"/>
                  </a:lnTo>
                  <a:lnTo>
                    <a:pt x="1081176" y="1054862"/>
                  </a:lnTo>
                  <a:lnTo>
                    <a:pt x="1105408" y="1023442"/>
                  </a:lnTo>
                  <a:lnTo>
                    <a:pt x="1124750" y="990422"/>
                  </a:lnTo>
                  <a:lnTo>
                    <a:pt x="1147648" y="920292"/>
                  </a:lnTo>
                  <a:lnTo>
                    <a:pt x="1150620" y="883539"/>
                  </a:lnTo>
                  <a:close/>
                </a:path>
                <a:path w="2590800" h="1243329">
                  <a:moveTo>
                    <a:pt x="2556433" y="104902"/>
                  </a:moveTo>
                  <a:lnTo>
                    <a:pt x="2536698" y="104902"/>
                  </a:lnTo>
                  <a:lnTo>
                    <a:pt x="2518841" y="104902"/>
                  </a:lnTo>
                  <a:lnTo>
                    <a:pt x="2518029" y="121793"/>
                  </a:lnTo>
                  <a:lnTo>
                    <a:pt x="2556433" y="104902"/>
                  </a:lnTo>
                  <a:close/>
                </a:path>
                <a:path w="2590800" h="1243329">
                  <a:moveTo>
                    <a:pt x="2590800" y="89789"/>
                  </a:moveTo>
                  <a:lnTo>
                    <a:pt x="2521458" y="50800"/>
                  </a:lnTo>
                  <a:lnTo>
                    <a:pt x="2520594" y="68478"/>
                  </a:lnTo>
                  <a:lnTo>
                    <a:pt x="1133729" y="0"/>
                  </a:lnTo>
                  <a:lnTo>
                    <a:pt x="1131951" y="35560"/>
                  </a:lnTo>
                  <a:lnTo>
                    <a:pt x="2518880" y="104025"/>
                  </a:lnTo>
                  <a:lnTo>
                    <a:pt x="2536736" y="104025"/>
                  </a:lnTo>
                  <a:lnTo>
                    <a:pt x="2558427" y="104025"/>
                  </a:lnTo>
                  <a:lnTo>
                    <a:pt x="2590800" y="89789"/>
                  </a:lnTo>
                  <a:close/>
                </a:path>
              </a:pathLst>
            </a:custGeom>
            <a:solidFill>
              <a:srgbClr val="000000"/>
            </a:solidFill>
          </p:spPr>
          <p:txBody>
            <a:bodyPr wrap="square" lIns="0" tIns="0" rIns="0" bIns="0" rtlCol="0"/>
            <a:lstStyle/>
            <a:p>
              <a:endParaRPr/>
            </a:p>
          </p:txBody>
        </p:sp>
        <p:sp>
          <p:nvSpPr>
            <p:cNvPr id="18" name="object 18"/>
            <p:cNvSpPr/>
            <p:nvPr/>
          </p:nvSpPr>
          <p:spPr>
            <a:xfrm>
              <a:off x="396239" y="4366259"/>
              <a:ext cx="1150620" cy="718820"/>
            </a:xfrm>
            <a:custGeom>
              <a:avLst/>
              <a:gdLst/>
              <a:ahLst/>
              <a:cxnLst/>
              <a:rect l="l" t="t" r="r" b="b"/>
              <a:pathLst>
                <a:path w="1150620" h="718820">
                  <a:moveTo>
                    <a:pt x="0" y="359409"/>
                  </a:moveTo>
                  <a:lnTo>
                    <a:pt x="11687" y="286975"/>
                  </a:lnTo>
                  <a:lnTo>
                    <a:pt x="45209" y="219509"/>
                  </a:lnTo>
                  <a:lnTo>
                    <a:pt x="69435" y="188091"/>
                  </a:lnTo>
                  <a:lnTo>
                    <a:pt x="98252" y="158458"/>
                  </a:lnTo>
                  <a:lnTo>
                    <a:pt x="131370" y="130790"/>
                  </a:lnTo>
                  <a:lnTo>
                    <a:pt x="168502" y="105267"/>
                  </a:lnTo>
                  <a:lnTo>
                    <a:pt x="209356" y="82070"/>
                  </a:lnTo>
                  <a:lnTo>
                    <a:pt x="253645" y="61380"/>
                  </a:lnTo>
                  <a:lnTo>
                    <a:pt x="301080" y="43377"/>
                  </a:lnTo>
                  <a:lnTo>
                    <a:pt x="351370" y="28243"/>
                  </a:lnTo>
                  <a:lnTo>
                    <a:pt x="404228" y="16157"/>
                  </a:lnTo>
                  <a:lnTo>
                    <a:pt x="459363" y="7301"/>
                  </a:lnTo>
                  <a:lnTo>
                    <a:pt x="516486" y="1855"/>
                  </a:lnTo>
                  <a:lnTo>
                    <a:pt x="575310" y="0"/>
                  </a:lnTo>
                  <a:lnTo>
                    <a:pt x="634135" y="1855"/>
                  </a:lnTo>
                  <a:lnTo>
                    <a:pt x="691260" y="7301"/>
                  </a:lnTo>
                  <a:lnTo>
                    <a:pt x="746396" y="16157"/>
                  </a:lnTo>
                  <a:lnTo>
                    <a:pt x="799254" y="28243"/>
                  </a:lnTo>
                  <a:lnTo>
                    <a:pt x="849545" y="43377"/>
                  </a:lnTo>
                  <a:lnTo>
                    <a:pt x="896979" y="61380"/>
                  </a:lnTo>
                  <a:lnTo>
                    <a:pt x="941268" y="82070"/>
                  </a:lnTo>
                  <a:lnTo>
                    <a:pt x="982122" y="105267"/>
                  </a:lnTo>
                  <a:lnTo>
                    <a:pt x="1019253" y="130790"/>
                  </a:lnTo>
                  <a:lnTo>
                    <a:pt x="1052371" y="158458"/>
                  </a:lnTo>
                  <a:lnTo>
                    <a:pt x="1081187" y="188091"/>
                  </a:lnTo>
                  <a:lnTo>
                    <a:pt x="1105411" y="219509"/>
                  </a:lnTo>
                  <a:lnTo>
                    <a:pt x="1124756" y="252530"/>
                  </a:lnTo>
                  <a:lnTo>
                    <a:pt x="1147649" y="322661"/>
                  </a:lnTo>
                  <a:lnTo>
                    <a:pt x="1150620" y="359409"/>
                  </a:lnTo>
                  <a:lnTo>
                    <a:pt x="1147649" y="396158"/>
                  </a:lnTo>
                  <a:lnTo>
                    <a:pt x="1124756" y="466289"/>
                  </a:lnTo>
                  <a:lnTo>
                    <a:pt x="1105411" y="499310"/>
                  </a:lnTo>
                  <a:lnTo>
                    <a:pt x="1081187" y="530728"/>
                  </a:lnTo>
                  <a:lnTo>
                    <a:pt x="1052371" y="560361"/>
                  </a:lnTo>
                  <a:lnTo>
                    <a:pt x="1019253" y="588029"/>
                  </a:lnTo>
                  <a:lnTo>
                    <a:pt x="982122" y="613552"/>
                  </a:lnTo>
                  <a:lnTo>
                    <a:pt x="941268" y="636749"/>
                  </a:lnTo>
                  <a:lnTo>
                    <a:pt x="896979" y="657439"/>
                  </a:lnTo>
                  <a:lnTo>
                    <a:pt x="849545" y="675442"/>
                  </a:lnTo>
                  <a:lnTo>
                    <a:pt x="799254" y="690576"/>
                  </a:lnTo>
                  <a:lnTo>
                    <a:pt x="746396" y="702662"/>
                  </a:lnTo>
                  <a:lnTo>
                    <a:pt x="691260" y="711518"/>
                  </a:lnTo>
                  <a:lnTo>
                    <a:pt x="634135" y="716964"/>
                  </a:lnTo>
                  <a:lnTo>
                    <a:pt x="575310" y="718819"/>
                  </a:lnTo>
                  <a:lnTo>
                    <a:pt x="516486" y="716964"/>
                  </a:lnTo>
                  <a:lnTo>
                    <a:pt x="459363" y="711518"/>
                  </a:lnTo>
                  <a:lnTo>
                    <a:pt x="404228" y="702662"/>
                  </a:lnTo>
                  <a:lnTo>
                    <a:pt x="351370" y="690576"/>
                  </a:lnTo>
                  <a:lnTo>
                    <a:pt x="301080" y="675442"/>
                  </a:lnTo>
                  <a:lnTo>
                    <a:pt x="253645" y="657439"/>
                  </a:lnTo>
                  <a:lnTo>
                    <a:pt x="209356" y="636749"/>
                  </a:lnTo>
                  <a:lnTo>
                    <a:pt x="168502" y="613552"/>
                  </a:lnTo>
                  <a:lnTo>
                    <a:pt x="131370" y="588029"/>
                  </a:lnTo>
                  <a:lnTo>
                    <a:pt x="98252" y="560361"/>
                  </a:lnTo>
                  <a:lnTo>
                    <a:pt x="69435" y="530728"/>
                  </a:lnTo>
                  <a:lnTo>
                    <a:pt x="45209" y="499310"/>
                  </a:lnTo>
                  <a:lnTo>
                    <a:pt x="25864" y="466289"/>
                  </a:lnTo>
                  <a:lnTo>
                    <a:pt x="2970" y="396158"/>
                  </a:lnTo>
                  <a:lnTo>
                    <a:pt x="0" y="359409"/>
                  </a:lnTo>
                  <a:close/>
                </a:path>
              </a:pathLst>
            </a:custGeom>
            <a:ln w="10160">
              <a:solidFill>
                <a:srgbClr val="000000"/>
              </a:solidFill>
            </a:ln>
          </p:spPr>
          <p:txBody>
            <a:bodyPr wrap="square" lIns="0" tIns="0" rIns="0" bIns="0" rtlCol="0"/>
            <a:lstStyle/>
            <a:p>
              <a:endParaRPr/>
            </a:p>
          </p:txBody>
        </p:sp>
      </p:grpSp>
      <p:sp>
        <p:nvSpPr>
          <p:cNvPr id="19" name="object 19"/>
          <p:cNvSpPr txBox="1"/>
          <p:nvPr/>
        </p:nvSpPr>
        <p:spPr>
          <a:xfrm>
            <a:off x="457200" y="4648200"/>
            <a:ext cx="1043940" cy="197490"/>
          </a:xfrm>
          <a:prstGeom prst="rect">
            <a:avLst/>
          </a:prstGeom>
        </p:spPr>
        <p:txBody>
          <a:bodyPr vert="horz" wrap="square" lIns="0" tIns="12700" rIns="0" bIns="0" rtlCol="0">
            <a:spAutoFit/>
          </a:bodyPr>
          <a:lstStyle/>
          <a:p>
            <a:pPr marL="12700">
              <a:lnSpc>
                <a:spcPct val="100000"/>
              </a:lnSpc>
              <a:spcBef>
                <a:spcPts val="100"/>
              </a:spcBef>
            </a:pPr>
            <a:r>
              <a:rPr sz="1200" b="1" spc="-10" dirty="0">
                <a:solidFill>
                  <a:srgbClr val="EDEBE0"/>
                </a:solidFill>
                <a:latin typeface="Carlito"/>
                <a:cs typeface="Carlito"/>
              </a:rPr>
              <a:t>Employabilité</a:t>
            </a:r>
            <a:endParaRPr sz="1200">
              <a:latin typeface="Carlito"/>
              <a:cs typeface="Carlito"/>
            </a:endParaRPr>
          </a:p>
        </p:txBody>
      </p:sp>
      <p:grpSp>
        <p:nvGrpSpPr>
          <p:cNvPr id="20" name="object 20"/>
          <p:cNvGrpSpPr/>
          <p:nvPr/>
        </p:nvGrpSpPr>
        <p:grpSpPr>
          <a:xfrm>
            <a:off x="1308861" y="4136263"/>
            <a:ext cx="1749425" cy="1675764"/>
            <a:chOff x="1308861" y="4136263"/>
            <a:chExt cx="1749425" cy="1675764"/>
          </a:xfrm>
        </p:grpSpPr>
        <p:sp>
          <p:nvSpPr>
            <p:cNvPr id="21" name="object 21"/>
            <p:cNvSpPr/>
            <p:nvPr/>
          </p:nvSpPr>
          <p:spPr>
            <a:xfrm>
              <a:off x="1308862" y="4136262"/>
              <a:ext cx="1749425" cy="1670685"/>
            </a:xfrm>
            <a:custGeom>
              <a:avLst/>
              <a:gdLst/>
              <a:ahLst/>
              <a:cxnLst/>
              <a:rect l="l" t="t" r="r" b="b"/>
              <a:pathLst>
                <a:path w="1749425" h="1670685">
                  <a:moveTo>
                    <a:pt x="1104138" y="1346327"/>
                  </a:moveTo>
                  <a:lnTo>
                    <a:pt x="1091755" y="1272095"/>
                  </a:lnTo>
                  <a:lnTo>
                    <a:pt x="1056500" y="1203934"/>
                  </a:lnTo>
                  <a:lnTo>
                    <a:pt x="1031176" y="1172743"/>
                  </a:lnTo>
                  <a:lnTo>
                    <a:pt x="1001179" y="1143800"/>
                  </a:lnTo>
                  <a:lnTo>
                    <a:pt x="966876" y="1117358"/>
                  </a:lnTo>
                  <a:lnTo>
                    <a:pt x="928611" y="1093647"/>
                  </a:lnTo>
                  <a:lnTo>
                    <a:pt x="886726" y="1072908"/>
                  </a:lnTo>
                  <a:lnTo>
                    <a:pt x="841590" y="1055408"/>
                  </a:lnTo>
                  <a:lnTo>
                    <a:pt x="793559" y="1041361"/>
                  </a:lnTo>
                  <a:lnTo>
                    <a:pt x="742962" y="1031036"/>
                  </a:lnTo>
                  <a:lnTo>
                    <a:pt x="690156" y="1024661"/>
                  </a:lnTo>
                  <a:lnTo>
                    <a:pt x="635508" y="1022477"/>
                  </a:lnTo>
                  <a:lnTo>
                    <a:pt x="580847" y="1024661"/>
                  </a:lnTo>
                  <a:lnTo>
                    <a:pt x="528040" y="1031036"/>
                  </a:lnTo>
                  <a:lnTo>
                    <a:pt x="477443" y="1041361"/>
                  </a:lnTo>
                  <a:lnTo>
                    <a:pt x="429412" y="1055408"/>
                  </a:lnTo>
                  <a:lnTo>
                    <a:pt x="384276" y="1072908"/>
                  </a:lnTo>
                  <a:lnTo>
                    <a:pt x="342392" y="1093647"/>
                  </a:lnTo>
                  <a:lnTo>
                    <a:pt x="304126" y="1117346"/>
                  </a:lnTo>
                  <a:lnTo>
                    <a:pt x="269824" y="1143800"/>
                  </a:lnTo>
                  <a:lnTo>
                    <a:pt x="239826" y="1172743"/>
                  </a:lnTo>
                  <a:lnTo>
                    <a:pt x="214503" y="1203934"/>
                  </a:lnTo>
                  <a:lnTo>
                    <a:pt x="194195" y="1237132"/>
                  </a:lnTo>
                  <a:lnTo>
                    <a:pt x="170027" y="1308569"/>
                  </a:lnTo>
                  <a:lnTo>
                    <a:pt x="166878" y="1346327"/>
                  </a:lnTo>
                  <a:lnTo>
                    <a:pt x="170027" y="1384096"/>
                  </a:lnTo>
                  <a:lnTo>
                    <a:pt x="194195" y="1455547"/>
                  </a:lnTo>
                  <a:lnTo>
                    <a:pt x="214503" y="1488757"/>
                  </a:lnTo>
                  <a:lnTo>
                    <a:pt x="239826" y="1519948"/>
                  </a:lnTo>
                  <a:lnTo>
                    <a:pt x="269824" y="1548879"/>
                  </a:lnTo>
                  <a:lnTo>
                    <a:pt x="304126" y="1575333"/>
                  </a:lnTo>
                  <a:lnTo>
                    <a:pt x="342392" y="1599031"/>
                  </a:lnTo>
                  <a:lnTo>
                    <a:pt x="384276" y="1619758"/>
                  </a:lnTo>
                  <a:lnTo>
                    <a:pt x="429412" y="1637271"/>
                  </a:lnTo>
                  <a:lnTo>
                    <a:pt x="477443" y="1651304"/>
                  </a:lnTo>
                  <a:lnTo>
                    <a:pt x="528040" y="1661629"/>
                  </a:lnTo>
                  <a:lnTo>
                    <a:pt x="580847" y="1668005"/>
                  </a:lnTo>
                  <a:lnTo>
                    <a:pt x="635508" y="1670177"/>
                  </a:lnTo>
                  <a:lnTo>
                    <a:pt x="690156" y="1668005"/>
                  </a:lnTo>
                  <a:lnTo>
                    <a:pt x="742962" y="1661629"/>
                  </a:lnTo>
                  <a:lnTo>
                    <a:pt x="793559" y="1651304"/>
                  </a:lnTo>
                  <a:lnTo>
                    <a:pt x="841590" y="1637271"/>
                  </a:lnTo>
                  <a:lnTo>
                    <a:pt x="886726" y="1619758"/>
                  </a:lnTo>
                  <a:lnTo>
                    <a:pt x="928611" y="1599031"/>
                  </a:lnTo>
                  <a:lnTo>
                    <a:pt x="966876" y="1575333"/>
                  </a:lnTo>
                  <a:lnTo>
                    <a:pt x="1001179" y="1548879"/>
                  </a:lnTo>
                  <a:lnTo>
                    <a:pt x="1031176" y="1519948"/>
                  </a:lnTo>
                  <a:lnTo>
                    <a:pt x="1056500" y="1488757"/>
                  </a:lnTo>
                  <a:lnTo>
                    <a:pt x="1076807" y="1455547"/>
                  </a:lnTo>
                  <a:lnTo>
                    <a:pt x="1100975" y="1384096"/>
                  </a:lnTo>
                  <a:lnTo>
                    <a:pt x="1104138" y="1346327"/>
                  </a:lnTo>
                  <a:close/>
                </a:path>
                <a:path w="1749425" h="1670685">
                  <a:moveTo>
                    <a:pt x="1749298" y="14097"/>
                  </a:moveTo>
                  <a:lnTo>
                    <a:pt x="1738020" y="12065"/>
                  </a:lnTo>
                  <a:lnTo>
                    <a:pt x="1671066" y="0"/>
                  </a:lnTo>
                  <a:lnTo>
                    <a:pt x="1676044" y="17081"/>
                  </a:lnTo>
                  <a:lnTo>
                    <a:pt x="0" y="507492"/>
                  </a:lnTo>
                  <a:lnTo>
                    <a:pt x="10033" y="541655"/>
                  </a:lnTo>
                  <a:lnTo>
                    <a:pt x="1686001" y="51104"/>
                  </a:lnTo>
                  <a:lnTo>
                    <a:pt x="1691005" y="68199"/>
                  </a:lnTo>
                  <a:lnTo>
                    <a:pt x="1749298" y="14097"/>
                  </a:lnTo>
                  <a:close/>
                </a:path>
              </a:pathLst>
            </a:custGeom>
            <a:solidFill>
              <a:srgbClr val="000000"/>
            </a:solidFill>
          </p:spPr>
          <p:txBody>
            <a:bodyPr wrap="square" lIns="0" tIns="0" rIns="0" bIns="0" rtlCol="0"/>
            <a:lstStyle/>
            <a:p>
              <a:endParaRPr/>
            </a:p>
          </p:txBody>
        </p:sp>
        <p:sp>
          <p:nvSpPr>
            <p:cNvPr id="22" name="object 22"/>
            <p:cNvSpPr/>
            <p:nvPr/>
          </p:nvSpPr>
          <p:spPr>
            <a:xfrm>
              <a:off x="1475739" y="5158740"/>
              <a:ext cx="937260" cy="647700"/>
            </a:xfrm>
            <a:custGeom>
              <a:avLst/>
              <a:gdLst/>
              <a:ahLst/>
              <a:cxnLst/>
              <a:rect l="l" t="t" r="r" b="b"/>
              <a:pathLst>
                <a:path w="937260" h="647700">
                  <a:moveTo>
                    <a:pt x="0" y="323850"/>
                  </a:moveTo>
                  <a:lnTo>
                    <a:pt x="12376" y="249607"/>
                  </a:lnTo>
                  <a:lnTo>
                    <a:pt x="47630" y="181447"/>
                  </a:lnTo>
                  <a:lnTo>
                    <a:pt x="72957" y="150256"/>
                  </a:lnTo>
                  <a:lnTo>
                    <a:pt x="102949" y="121315"/>
                  </a:lnTo>
                  <a:lnTo>
                    <a:pt x="137255" y="94868"/>
                  </a:lnTo>
                  <a:lnTo>
                    <a:pt x="175522" y="71159"/>
                  </a:lnTo>
                  <a:lnTo>
                    <a:pt x="217399" y="50429"/>
                  </a:lnTo>
                  <a:lnTo>
                    <a:pt x="262534" y="32923"/>
                  </a:lnTo>
                  <a:lnTo>
                    <a:pt x="310576" y="18884"/>
                  </a:lnTo>
                  <a:lnTo>
                    <a:pt x="361174" y="8555"/>
                  </a:lnTo>
                  <a:lnTo>
                    <a:pt x="413976" y="2179"/>
                  </a:lnTo>
                  <a:lnTo>
                    <a:pt x="468629" y="0"/>
                  </a:lnTo>
                  <a:lnTo>
                    <a:pt x="523283" y="2179"/>
                  </a:lnTo>
                  <a:lnTo>
                    <a:pt x="576085" y="8555"/>
                  </a:lnTo>
                  <a:lnTo>
                    <a:pt x="626683" y="18884"/>
                  </a:lnTo>
                  <a:lnTo>
                    <a:pt x="674725" y="32923"/>
                  </a:lnTo>
                  <a:lnTo>
                    <a:pt x="719860" y="50429"/>
                  </a:lnTo>
                  <a:lnTo>
                    <a:pt x="761737" y="71159"/>
                  </a:lnTo>
                  <a:lnTo>
                    <a:pt x="800004" y="94869"/>
                  </a:lnTo>
                  <a:lnTo>
                    <a:pt x="834310" y="121315"/>
                  </a:lnTo>
                  <a:lnTo>
                    <a:pt x="864302" y="150256"/>
                  </a:lnTo>
                  <a:lnTo>
                    <a:pt x="889629" y="181447"/>
                  </a:lnTo>
                  <a:lnTo>
                    <a:pt x="909940" y="214645"/>
                  </a:lnTo>
                  <a:lnTo>
                    <a:pt x="934107" y="286089"/>
                  </a:lnTo>
                  <a:lnTo>
                    <a:pt x="937260" y="323850"/>
                  </a:lnTo>
                  <a:lnTo>
                    <a:pt x="934107" y="361617"/>
                  </a:lnTo>
                  <a:lnTo>
                    <a:pt x="909940" y="433069"/>
                  </a:lnTo>
                  <a:lnTo>
                    <a:pt x="889629" y="466269"/>
                  </a:lnTo>
                  <a:lnTo>
                    <a:pt x="864302" y="497460"/>
                  </a:lnTo>
                  <a:lnTo>
                    <a:pt x="834310" y="526400"/>
                  </a:lnTo>
                  <a:lnTo>
                    <a:pt x="800004" y="552845"/>
                  </a:lnTo>
                  <a:lnTo>
                    <a:pt x="761737" y="576552"/>
                  </a:lnTo>
                  <a:lnTo>
                    <a:pt x="719860" y="597279"/>
                  </a:lnTo>
                  <a:lnTo>
                    <a:pt x="674725" y="614782"/>
                  </a:lnTo>
                  <a:lnTo>
                    <a:pt x="626683" y="628819"/>
                  </a:lnTo>
                  <a:lnTo>
                    <a:pt x="576085" y="639146"/>
                  </a:lnTo>
                  <a:lnTo>
                    <a:pt x="523283" y="645521"/>
                  </a:lnTo>
                  <a:lnTo>
                    <a:pt x="468629" y="647700"/>
                  </a:lnTo>
                  <a:lnTo>
                    <a:pt x="413976" y="645521"/>
                  </a:lnTo>
                  <a:lnTo>
                    <a:pt x="361174" y="639146"/>
                  </a:lnTo>
                  <a:lnTo>
                    <a:pt x="310576" y="628819"/>
                  </a:lnTo>
                  <a:lnTo>
                    <a:pt x="262534" y="614782"/>
                  </a:lnTo>
                  <a:lnTo>
                    <a:pt x="217399" y="597279"/>
                  </a:lnTo>
                  <a:lnTo>
                    <a:pt x="175522" y="576552"/>
                  </a:lnTo>
                  <a:lnTo>
                    <a:pt x="137255" y="552845"/>
                  </a:lnTo>
                  <a:lnTo>
                    <a:pt x="102949" y="526400"/>
                  </a:lnTo>
                  <a:lnTo>
                    <a:pt x="72957" y="497460"/>
                  </a:lnTo>
                  <a:lnTo>
                    <a:pt x="47630" y="466269"/>
                  </a:lnTo>
                  <a:lnTo>
                    <a:pt x="27319" y="433069"/>
                  </a:lnTo>
                  <a:lnTo>
                    <a:pt x="3152" y="361617"/>
                  </a:lnTo>
                  <a:lnTo>
                    <a:pt x="0" y="323850"/>
                  </a:lnTo>
                  <a:close/>
                </a:path>
              </a:pathLst>
            </a:custGeom>
            <a:ln w="10160">
              <a:solidFill>
                <a:srgbClr val="000000"/>
              </a:solidFill>
            </a:ln>
          </p:spPr>
          <p:txBody>
            <a:bodyPr wrap="square" lIns="0" tIns="0" rIns="0" bIns="0" rtlCol="0"/>
            <a:lstStyle/>
            <a:p>
              <a:endParaRPr/>
            </a:p>
          </p:txBody>
        </p:sp>
      </p:grpSp>
      <p:sp>
        <p:nvSpPr>
          <p:cNvPr id="23" name="object 23"/>
          <p:cNvSpPr txBox="1"/>
          <p:nvPr/>
        </p:nvSpPr>
        <p:spPr>
          <a:xfrm>
            <a:off x="1524000" y="5410200"/>
            <a:ext cx="774699" cy="197490"/>
          </a:xfrm>
          <a:prstGeom prst="rect">
            <a:avLst/>
          </a:prstGeom>
        </p:spPr>
        <p:txBody>
          <a:bodyPr vert="horz" wrap="square" lIns="0" tIns="12700" rIns="0" bIns="0" rtlCol="0">
            <a:spAutoFit/>
          </a:bodyPr>
          <a:lstStyle/>
          <a:p>
            <a:pPr marL="12700">
              <a:lnSpc>
                <a:spcPct val="100000"/>
              </a:lnSpc>
              <a:spcBef>
                <a:spcPts val="100"/>
              </a:spcBef>
            </a:pPr>
            <a:r>
              <a:rPr sz="1200" b="1" spc="-10" dirty="0">
                <a:solidFill>
                  <a:srgbClr val="EDEBE0"/>
                </a:solidFill>
                <a:latin typeface="Carlito"/>
                <a:cs typeface="Carlito"/>
              </a:rPr>
              <a:t>Innovation</a:t>
            </a:r>
            <a:endParaRPr sz="1200">
              <a:latin typeface="Carlito"/>
              <a:cs typeface="Carlito"/>
            </a:endParaRPr>
          </a:p>
        </p:txBody>
      </p:sp>
      <p:grpSp>
        <p:nvGrpSpPr>
          <p:cNvPr id="24" name="object 24"/>
          <p:cNvGrpSpPr/>
          <p:nvPr/>
        </p:nvGrpSpPr>
        <p:grpSpPr>
          <a:xfrm>
            <a:off x="2243201" y="3208020"/>
            <a:ext cx="2407920" cy="1976120"/>
            <a:chOff x="2243201" y="3208020"/>
            <a:chExt cx="2407920" cy="1976120"/>
          </a:xfrm>
        </p:grpSpPr>
        <p:sp>
          <p:nvSpPr>
            <p:cNvPr id="25" name="object 25"/>
            <p:cNvSpPr/>
            <p:nvPr/>
          </p:nvSpPr>
          <p:spPr>
            <a:xfrm>
              <a:off x="2243201" y="4366260"/>
              <a:ext cx="1033780" cy="817880"/>
            </a:xfrm>
            <a:custGeom>
              <a:avLst/>
              <a:gdLst/>
              <a:ahLst/>
              <a:cxnLst/>
              <a:rect l="l" t="t" r="r" b="b"/>
              <a:pathLst>
                <a:path w="1033779" h="817879">
                  <a:moveTo>
                    <a:pt x="966475" y="29897"/>
                  </a:moveTo>
                  <a:lnTo>
                    <a:pt x="0" y="789432"/>
                  </a:lnTo>
                  <a:lnTo>
                    <a:pt x="21971" y="817498"/>
                  </a:lnTo>
                  <a:lnTo>
                    <a:pt x="988507" y="57916"/>
                  </a:lnTo>
                  <a:lnTo>
                    <a:pt x="966475" y="29897"/>
                  </a:lnTo>
                  <a:close/>
                </a:path>
                <a:path w="1033779" h="817879">
                  <a:moveTo>
                    <a:pt x="1024472" y="18922"/>
                  </a:moveTo>
                  <a:lnTo>
                    <a:pt x="980440" y="18922"/>
                  </a:lnTo>
                  <a:lnTo>
                    <a:pt x="1002411" y="46989"/>
                  </a:lnTo>
                  <a:lnTo>
                    <a:pt x="988507" y="57916"/>
                  </a:lnTo>
                  <a:lnTo>
                    <a:pt x="999490" y="71881"/>
                  </a:lnTo>
                  <a:lnTo>
                    <a:pt x="1024472" y="18922"/>
                  </a:lnTo>
                  <a:close/>
                </a:path>
                <a:path w="1033779" h="817879">
                  <a:moveTo>
                    <a:pt x="980440" y="18922"/>
                  </a:moveTo>
                  <a:lnTo>
                    <a:pt x="966475" y="29897"/>
                  </a:lnTo>
                  <a:lnTo>
                    <a:pt x="988507" y="57916"/>
                  </a:lnTo>
                  <a:lnTo>
                    <a:pt x="1002411" y="46989"/>
                  </a:lnTo>
                  <a:lnTo>
                    <a:pt x="980440" y="18922"/>
                  </a:lnTo>
                  <a:close/>
                </a:path>
                <a:path w="1033779" h="817879">
                  <a:moveTo>
                    <a:pt x="1033399" y="0"/>
                  </a:moveTo>
                  <a:lnTo>
                    <a:pt x="955548" y="16001"/>
                  </a:lnTo>
                  <a:lnTo>
                    <a:pt x="966475" y="29897"/>
                  </a:lnTo>
                  <a:lnTo>
                    <a:pt x="980440" y="18922"/>
                  </a:lnTo>
                  <a:lnTo>
                    <a:pt x="1024472" y="18922"/>
                  </a:lnTo>
                  <a:lnTo>
                    <a:pt x="1033399" y="0"/>
                  </a:lnTo>
                  <a:close/>
                </a:path>
              </a:pathLst>
            </a:custGeom>
            <a:solidFill>
              <a:srgbClr val="000000"/>
            </a:solidFill>
          </p:spPr>
          <p:txBody>
            <a:bodyPr wrap="square" lIns="0" tIns="0" rIns="0" bIns="0" rtlCol="0"/>
            <a:lstStyle/>
            <a:p>
              <a:endParaRPr/>
            </a:p>
          </p:txBody>
        </p:sp>
        <p:sp>
          <p:nvSpPr>
            <p:cNvPr id="26" name="object 26"/>
            <p:cNvSpPr/>
            <p:nvPr/>
          </p:nvSpPr>
          <p:spPr>
            <a:xfrm>
              <a:off x="3493770" y="3376295"/>
              <a:ext cx="1150620" cy="1133475"/>
            </a:xfrm>
            <a:custGeom>
              <a:avLst/>
              <a:gdLst/>
              <a:ahLst/>
              <a:cxnLst/>
              <a:rect l="l" t="t" r="r" b="b"/>
              <a:pathLst>
                <a:path w="1150620" h="1133475">
                  <a:moveTo>
                    <a:pt x="1150619" y="0"/>
                  </a:moveTo>
                  <a:lnTo>
                    <a:pt x="1133050" y="39855"/>
                  </a:lnTo>
                  <a:lnTo>
                    <a:pt x="1083217" y="76083"/>
                  </a:lnTo>
                  <a:lnTo>
                    <a:pt x="1047548" y="92460"/>
                  </a:lnTo>
                  <a:lnTo>
                    <a:pt x="1005431" y="107476"/>
                  </a:lnTo>
                  <a:lnTo>
                    <a:pt x="957403" y="120980"/>
                  </a:lnTo>
                  <a:lnTo>
                    <a:pt x="904005" y="132822"/>
                  </a:lnTo>
                  <a:lnTo>
                    <a:pt x="845774" y="142850"/>
                  </a:lnTo>
                  <a:lnTo>
                    <a:pt x="783250" y="150913"/>
                  </a:lnTo>
                  <a:lnTo>
                    <a:pt x="716972" y="156859"/>
                  </a:lnTo>
                  <a:lnTo>
                    <a:pt x="647479" y="160538"/>
                  </a:lnTo>
                  <a:lnTo>
                    <a:pt x="575309" y="161797"/>
                  </a:lnTo>
                  <a:lnTo>
                    <a:pt x="503140" y="160538"/>
                  </a:lnTo>
                  <a:lnTo>
                    <a:pt x="433647" y="156859"/>
                  </a:lnTo>
                  <a:lnTo>
                    <a:pt x="367369" y="150913"/>
                  </a:lnTo>
                  <a:lnTo>
                    <a:pt x="304845" y="142850"/>
                  </a:lnTo>
                  <a:lnTo>
                    <a:pt x="246614" y="132822"/>
                  </a:lnTo>
                  <a:lnTo>
                    <a:pt x="193216" y="120980"/>
                  </a:lnTo>
                  <a:lnTo>
                    <a:pt x="145188" y="107476"/>
                  </a:lnTo>
                  <a:lnTo>
                    <a:pt x="103071" y="92460"/>
                  </a:lnTo>
                  <a:lnTo>
                    <a:pt x="67402" y="76083"/>
                  </a:lnTo>
                  <a:lnTo>
                    <a:pt x="17569" y="39855"/>
                  </a:lnTo>
                  <a:lnTo>
                    <a:pt x="0" y="0"/>
                  </a:lnTo>
                  <a:lnTo>
                    <a:pt x="0" y="971549"/>
                  </a:lnTo>
                  <a:lnTo>
                    <a:pt x="17569" y="1011413"/>
                  </a:lnTo>
                  <a:lnTo>
                    <a:pt x="67402" y="1047662"/>
                  </a:lnTo>
                  <a:lnTo>
                    <a:pt x="103071" y="1064052"/>
                  </a:lnTo>
                  <a:lnTo>
                    <a:pt x="145188" y="1079082"/>
                  </a:lnTo>
                  <a:lnTo>
                    <a:pt x="193216" y="1092601"/>
                  </a:lnTo>
                  <a:lnTo>
                    <a:pt x="246614" y="1104457"/>
                  </a:lnTo>
                  <a:lnTo>
                    <a:pt x="304845" y="1114498"/>
                  </a:lnTo>
                  <a:lnTo>
                    <a:pt x="367369" y="1122573"/>
                  </a:lnTo>
                  <a:lnTo>
                    <a:pt x="433647" y="1128528"/>
                  </a:lnTo>
                  <a:lnTo>
                    <a:pt x="503140" y="1132213"/>
                  </a:lnTo>
                  <a:lnTo>
                    <a:pt x="575309" y="1133474"/>
                  </a:lnTo>
                  <a:lnTo>
                    <a:pt x="647479" y="1132213"/>
                  </a:lnTo>
                  <a:lnTo>
                    <a:pt x="716972" y="1128528"/>
                  </a:lnTo>
                  <a:lnTo>
                    <a:pt x="783250" y="1122573"/>
                  </a:lnTo>
                  <a:lnTo>
                    <a:pt x="845774" y="1114498"/>
                  </a:lnTo>
                  <a:lnTo>
                    <a:pt x="904005" y="1104457"/>
                  </a:lnTo>
                  <a:lnTo>
                    <a:pt x="957403" y="1092601"/>
                  </a:lnTo>
                  <a:lnTo>
                    <a:pt x="1005431" y="1079082"/>
                  </a:lnTo>
                  <a:lnTo>
                    <a:pt x="1047548" y="1064052"/>
                  </a:lnTo>
                  <a:lnTo>
                    <a:pt x="1083217" y="1047662"/>
                  </a:lnTo>
                  <a:lnTo>
                    <a:pt x="1133050" y="1011413"/>
                  </a:lnTo>
                  <a:lnTo>
                    <a:pt x="1150619" y="971549"/>
                  </a:lnTo>
                  <a:lnTo>
                    <a:pt x="1150619" y="0"/>
                  </a:lnTo>
                  <a:close/>
                </a:path>
              </a:pathLst>
            </a:custGeom>
            <a:solidFill>
              <a:srgbClr val="B3A1C6"/>
            </a:solidFill>
          </p:spPr>
          <p:txBody>
            <a:bodyPr wrap="square" lIns="0" tIns="0" rIns="0" bIns="0" rtlCol="0"/>
            <a:lstStyle/>
            <a:p>
              <a:endParaRPr/>
            </a:p>
          </p:txBody>
        </p:sp>
        <p:sp>
          <p:nvSpPr>
            <p:cNvPr id="27" name="object 27"/>
            <p:cNvSpPr/>
            <p:nvPr/>
          </p:nvSpPr>
          <p:spPr>
            <a:xfrm>
              <a:off x="3493770" y="3214370"/>
              <a:ext cx="1150620" cy="323850"/>
            </a:xfrm>
            <a:custGeom>
              <a:avLst/>
              <a:gdLst/>
              <a:ahLst/>
              <a:cxnLst/>
              <a:rect l="l" t="t" r="r" b="b"/>
              <a:pathLst>
                <a:path w="1150620" h="323850">
                  <a:moveTo>
                    <a:pt x="575309" y="0"/>
                  </a:moveTo>
                  <a:lnTo>
                    <a:pt x="503140" y="1261"/>
                  </a:lnTo>
                  <a:lnTo>
                    <a:pt x="433647" y="4946"/>
                  </a:lnTo>
                  <a:lnTo>
                    <a:pt x="367369" y="10901"/>
                  </a:lnTo>
                  <a:lnTo>
                    <a:pt x="304845" y="18976"/>
                  </a:lnTo>
                  <a:lnTo>
                    <a:pt x="246614" y="29017"/>
                  </a:lnTo>
                  <a:lnTo>
                    <a:pt x="193216" y="40873"/>
                  </a:lnTo>
                  <a:lnTo>
                    <a:pt x="145188" y="54392"/>
                  </a:lnTo>
                  <a:lnTo>
                    <a:pt x="103071" y="69422"/>
                  </a:lnTo>
                  <a:lnTo>
                    <a:pt x="67402" y="85812"/>
                  </a:lnTo>
                  <a:lnTo>
                    <a:pt x="17569" y="122061"/>
                  </a:lnTo>
                  <a:lnTo>
                    <a:pt x="0" y="161925"/>
                  </a:lnTo>
                  <a:lnTo>
                    <a:pt x="4482" y="182230"/>
                  </a:lnTo>
                  <a:lnTo>
                    <a:pt x="38722" y="220423"/>
                  </a:lnTo>
                  <a:lnTo>
                    <a:pt x="103071" y="254385"/>
                  </a:lnTo>
                  <a:lnTo>
                    <a:pt x="145188" y="269401"/>
                  </a:lnTo>
                  <a:lnTo>
                    <a:pt x="193216" y="282905"/>
                  </a:lnTo>
                  <a:lnTo>
                    <a:pt x="246614" y="294747"/>
                  </a:lnTo>
                  <a:lnTo>
                    <a:pt x="304845" y="304775"/>
                  </a:lnTo>
                  <a:lnTo>
                    <a:pt x="367369" y="312838"/>
                  </a:lnTo>
                  <a:lnTo>
                    <a:pt x="433647" y="318784"/>
                  </a:lnTo>
                  <a:lnTo>
                    <a:pt x="503140" y="322463"/>
                  </a:lnTo>
                  <a:lnTo>
                    <a:pt x="575309" y="323722"/>
                  </a:lnTo>
                  <a:lnTo>
                    <a:pt x="647479" y="322463"/>
                  </a:lnTo>
                  <a:lnTo>
                    <a:pt x="716972" y="318784"/>
                  </a:lnTo>
                  <a:lnTo>
                    <a:pt x="783250" y="312838"/>
                  </a:lnTo>
                  <a:lnTo>
                    <a:pt x="845774" y="304775"/>
                  </a:lnTo>
                  <a:lnTo>
                    <a:pt x="904005" y="294747"/>
                  </a:lnTo>
                  <a:lnTo>
                    <a:pt x="957403" y="282905"/>
                  </a:lnTo>
                  <a:lnTo>
                    <a:pt x="1005431" y="269401"/>
                  </a:lnTo>
                  <a:lnTo>
                    <a:pt x="1047548" y="254385"/>
                  </a:lnTo>
                  <a:lnTo>
                    <a:pt x="1083217" y="238008"/>
                  </a:lnTo>
                  <a:lnTo>
                    <a:pt x="1133050" y="201780"/>
                  </a:lnTo>
                  <a:lnTo>
                    <a:pt x="1150619" y="161925"/>
                  </a:lnTo>
                  <a:lnTo>
                    <a:pt x="1146137" y="141617"/>
                  </a:lnTo>
                  <a:lnTo>
                    <a:pt x="1111897" y="103409"/>
                  </a:lnTo>
                  <a:lnTo>
                    <a:pt x="1047548" y="69422"/>
                  </a:lnTo>
                  <a:lnTo>
                    <a:pt x="1005431" y="54392"/>
                  </a:lnTo>
                  <a:lnTo>
                    <a:pt x="957403" y="40873"/>
                  </a:lnTo>
                  <a:lnTo>
                    <a:pt x="904005" y="29017"/>
                  </a:lnTo>
                  <a:lnTo>
                    <a:pt x="845774" y="18976"/>
                  </a:lnTo>
                  <a:lnTo>
                    <a:pt x="783250" y="10901"/>
                  </a:lnTo>
                  <a:lnTo>
                    <a:pt x="716972" y="4946"/>
                  </a:lnTo>
                  <a:lnTo>
                    <a:pt x="647479" y="1261"/>
                  </a:lnTo>
                  <a:lnTo>
                    <a:pt x="575309" y="0"/>
                  </a:lnTo>
                  <a:close/>
                </a:path>
              </a:pathLst>
            </a:custGeom>
            <a:solidFill>
              <a:srgbClr val="D1C6DD"/>
            </a:solidFill>
          </p:spPr>
          <p:txBody>
            <a:bodyPr wrap="square" lIns="0" tIns="0" rIns="0" bIns="0" rtlCol="0"/>
            <a:lstStyle/>
            <a:p>
              <a:endParaRPr/>
            </a:p>
          </p:txBody>
        </p:sp>
        <p:sp>
          <p:nvSpPr>
            <p:cNvPr id="28" name="object 28"/>
            <p:cNvSpPr/>
            <p:nvPr/>
          </p:nvSpPr>
          <p:spPr>
            <a:xfrm>
              <a:off x="3493770" y="3214370"/>
              <a:ext cx="1150620" cy="1295400"/>
            </a:xfrm>
            <a:custGeom>
              <a:avLst/>
              <a:gdLst/>
              <a:ahLst/>
              <a:cxnLst/>
              <a:rect l="l" t="t" r="r" b="b"/>
              <a:pathLst>
                <a:path w="1150620" h="1295400">
                  <a:moveTo>
                    <a:pt x="1150619" y="161925"/>
                  </a:moveTo>
                  <a:lnTo>
                    <a:pt x="1133050" y="201780"/>
                  </a:lnTo>
                  <a:lnTo>
                    <a:pt x="1083217" y="238008"/>
                  </a:lnTo>
                  <a:lnTo>
                    <a:pt x="1047548" y="254385"/>
                  </a:lnTo>
                  <a:lnTo>
                    <a:pt x="1005431" y="269401"/>
                  </a:lnTo>
                  <a:lnTo>
                    <a:pt x="957403" y="282905"/>
                  </a:lnTo>
                  <a:lnTo>
                    <a:pt x="904005" y="294747"/>
                  </a:lnTo>
                  <a:lnTo>
                    <a:pt x="845774" y="304775"/>
                  </a:lnTo>
                  <a:lnTo>
                    <a:pt x="783250" y="312838"/>
                  </a:lnTo>
                  <a:lnTo>
                    <a:pt x="716972" y="318784"/>
                  </a:lnTo>
                  <a:lnTo>
                    <a:pt x="647479" y="322463"/>
                  </a:lnTo>
                  <a:lnTo>
                    <a:pt x="575309" y="323722"/>
                  </a:lnTo>
                  <a:lnTo>
                    <a:pt x="503140" y="322463"/>
                  </a:lnTo>
                  <a:lnTo>
                    <a:pt x="433647" y="318784"/>
                  </a:lnTo>
                  <a:lnTo>
                    <a:pt x="367369" y="312838"/>
                  </a:lnTo>
                  <a:lnTo>
                    <a:pt x="304845" y="304775"/>
                  </a:lnTo>
                  <a:lnTo>
                    <a:pt x="246614" y="294747"/>
                  </a:lnTo>
                  <a:lnTo>
                    <a:pt x="193216" y="282905"/>
                  </a:lnTo>
                  <a:lnTo>
                    <a:pt x="145188" y="269401"/>
                  </a:lnTo>
                  <a:lnTo>
                    <a:pt x="103071" y="254385"/>
                  </a:lnTo>
                  <a:lnTo>
                    <a:pt x="67402" y="238008"/>
                  </a:lnTo>
                  <a:lnTo>
                    <a:pt x="17569" y="201780"/>
                  </a:lnTo>
                  <a:lnTo>
                    <a:pt x="0" y="161925"/>
                  </a:lnTo>
                  <a:lnTo>
                    <a:pt x="4482" y="141617"/>
                  </a:lnTo>
                  <a:lnTo>
                    <a:pt x="38722" y="103409"/>
                  </a:lnTo>
                  <a:lnTo>
                    <a:pt x="103071" y="69422"/>
                  </a:lnTo>
                  <a:lnTo>
                    <a:pt x="145188" y="54392"/>
                  </a:lnTo>
                  <a:lnTo>
                    <a:pt x="193216" y="40873"/>
                  </a:lnTo>
                  <a:lnTo>
                    <a:pt x="246614" y="29017"/>
                  </a:lnTo>
                  <a:lnTo>
                    <a:pt x="304845" y="18976"/>
                  </a:lnTo>
                  <a:lnTo>
                    <a:pt x="367369" y="10901"/>
                  </a:lnTo>
                  <a:lnTo>
                    <a:pt x="433647" y="4946"/>
                  </a:lnTo>
                  <a:lnTo>
                    <a:pt x="503140" y="1261"/>
                  </a:lnTo>
                  <a:lnTo>
                    <a:pt x="575309" y="0"/>
                  </a:lnTo>
                  <a:lnTo>
                    <a:pt x="647479" y="1261"/>
                  </a:lnTo>
                  <a:lnTo>
                    <a:pt x="716972" y="4946"/>
                  </a:lnTo>
                  <a:lnTo>
                    <a:pt x="783250" y="10901"/>
                  </a:lnTo>
                  <a:lnTo>
                    <a:pt x="845774" y="18976"/>
                  </a:lnTo>
                  <a:lnTo>
                    <a:pt x="904005" y="29017"/>
                  </a:lnTo>
                  <a:lnTo>
                    <a:pt x="957403" y="40873"/>
                  </a:lnTo>
                  <a:lnTo>
                    <a:pt x="1005431" y="54392"/>
                  </a:lnTo>
                  <a:lnTo>
                    <a:pt x="1047548" y="69422"/>
                  </a:lnTo>
                  <a:lnTo>
                    <a:pt x="1083217" y="85812"/>
                  </a:lnTo>
                  <a:lnTo>
                    <a:pt x="1133050" y="122061"/>
                  </a:lnTo>
                  <a:lnTo>
                    <a:pt x="1150619" y="161925"/>
                  </a:lnTo>
                  <a:close/>
                </a:path>
                <a:path w="1150620" h="1295400">
                  <a:moveTo>
                    <a:pt x="1150619" y="161925"/>
                  </a:moveTo>
                  <a:lnTo>
                    <a:pt x="1150619" y="1133474"/>
                  </a:lnTo>
                  <a:lnTo>
                    <a:pt x="1146137" y="1153782"/>
                  </a:lnTo>
                  <a:lnTo>
                    <a:pt x="1111897" y="1191990"/>
                  </a:lnTo>
                  <a:lnTo>
                    <a:pt x="1047548" y="1225977"/>
                  </a:lnTo>
                  <a:lnTo>
                    <a:pt x="1005431" y="1241007"/>
                  </a:lnTo>
                  <a:lnTo>
                    <a:pt x="957403" y="1254526"/>
                  </a:lnTo>
                  <a:lnTo>
                    <a:pt x="904005" y="1266382"/>
                  </a:lnTo>
                  <a:lnTo>
                    <a:pt x="845774" y="1276423"/>
                  </a:lnTo>
                  <a:lnTo>
                    <a:pt x="783250" y="1284498"/>
                  </a:lnTo>
                  <a:lnTo>
                    <a:pt x="716972" y="1290453"/>
                  </a:lnTo>
                  <a:lnTo>
                    <a:pt x="647479" y="1294138"/>
                  </a:lnTo>
                  <a:lnTo>
                    <a:pt x="575309" y="1295399"/>
                  </a:lnTo>
                  <a:lnTo>
                    <a:pt x="503140" y="1294138"/>
                  </a:lnTo>
                  <a:lnTo>
                    <a:pt x="433647" y="1290453"/>
                  </a:lnTo>
                  <a:lnTo>
                    <a:pt x="367369" y="1284498"/>
                  </a:lnTo>
                  <a:lnTo>
                    <a:pt x="304845" y="1276423"/>
                  </a:lnTo>
                  <a:lnTo>
                    <a:pt x="246614" y="1266382"/>
                  </a:lnTo>
                  <a:lnTo>
                    <a:pt x="193216" y="1254526"/>
                  </a:lnTo>
                  <a:lnTo>
                    <a:pt x="145188" y="1241007"/>
                  </a:lnTo>
                  <a:lnTo>
                    <a:pt x="103071" y="1225977"/>
                  </a:lnTo>
                  <a:lnTo>
                    <a:pt x="67402" y="1209587"/>
                  </a:lnTo>
                  <a:lnTo>
                    <a:pt x="17569" y="1173338"/>
                  </a:lnTo>
                  <a:lnTo>
                    <a:pt x="0" y="1133474"/>
                  </a:lnTo>
                  <a:lnTo>
                    <a:pt x="0" y="161925"/>
                  </a:lnTo>
                </a:path>
              </a:pathLst>
            </a:custGeom>
            <a:ln w="12700">
              <a:solidFill>
                <a:srgbClr val="000000"/>
              </a:solidFill>
            </a:ln>
          </p:spPr>
          <p:txBody>
            <a:bodyPr wrap="square" lIns="0" tIns="0" rIns="0" bIns="0" rtlCol="0"/>
            <a:lstStyle/>
            <a:p>
              <a:endParaRPr/>
            </a:p>
          </p:txBody>
        </p:sp>
      </p:grpSp>
      <p:sp>
        <p:nvSpPr>
          <p:cNvPr id="29" name="object 29"/>
          <p:cNvSpPr txBox="1"/>
          <p:nvPr/>
        </p:nvSpPr>
        <p:spPr>
          <a:xfrm>
            <a:off x="3534790" y="3763009"/>
            <a:ext cx="1071245" cy="330200"/>
          </a:xfrm>
          <a:prstGeom prst="rect">
            <a:avLst/>
          </a:prstGeom>
        </p:spPr>
        <p:txBody>
          <a:bodyPr vert="horz" wrap="square" lIns="0" tIns="12700" rIns="0" bIns="0" rtlCol="0">
            <a:spAutoFit/>
          </a:bodyPr>
          <a:lstStyle/>
          <a:p>
            <a:pPr marL="12700">
              <a:lnSpc>
                <a:spcPct val="100000"/>
              </a:lnSpc>
              <a:spcBef>
                <a:spcPts val="100"/>
              </a:spcBef>
            </a:pPr>
            <a:r>
              <a:rPr dirty="0">
                <a:solidFill>
                  <a:srgbClr val="EDEBE0"/>
                </a:solidFill>
                <a:latin typeface="Carlito"/>
                <a:cs typeface="Carlito"/>
              </a:rPr>
              <a:t>Uni</a:t>
            </a:r>
            <a:r>
              <a:rPr spc="-25" dirty="0">
                <a:solidFill>
                  <a:srgbClr val="EDEBE0"/>
                </a:solidFill>
                <a:latin typeface="Carlito"/>
                <a:cs typeface="Carlito"/>
              </a:rPr>
              <a:t>v</a:t>
            </a:r>
            <a:r>
              <a:rPr dirty="0">
                <a:solidFill>
                  <a:srgbClr val="EDEBE0"/>
                </a:solidFill>
                <a:latin typeface="Carlito"/>
                <a:cs typeface="Carlito"/>
              </a:rPr>
              <a:t>e</a:t>
            </a:r>
            <a:r>
              <a:rPr spc="-35" dirty="0">
                <a:solidFill>
                  <a:srgbClr val="EDEBE0"/>
                </a:solidFill>
                <a:latin typeface="Carlito"/>
                <a:cs typeface="Carlito"/>
              </a:rPr>
              <a:t>r</a:t>
            </a:r>
            <a:r>
              <a:rPr spc="-5" dirty="0">
                <a:solidFill>
                  <a:srgbClr val="EDEBE0"/>
                </a:solidFill>
                <a:latin typeface="Carlito"/>
                <a:cs typeface="Carlito"/>
              </a:rPr>
              <a:t>si</a:t>
            </a:r>
            <a:r>
              <a:rPr spc="-15" dirty="0">
                <a:solidFill>
                  <a:srgbClr val="EDEBE0"/>
                </a:solidFill>
                <a:latin typeface="Carlito"/>
                <a:cs typeface="Carlito"/>
              </a:rPr>
              <a:t>t</a:t>
            </a:r>
            <a:r>
              <a:rPr sz="2000" dirty="0">
                <a:solidFill>
                  <a:srgbClr val="EDEBE0"/>
                </a:solidFill>
                <a:latin typeface="Carlito"/>
                <a:cs typeface="Carlito"/>
              </a:rPr>
              <a:t>é</a:t>
            </a:r>
            <a:endParaRPr sz="2000">
              <a:latin typeface="Carlito"/>
              <a:cs typeface="Carlito"/>
            </a:endParaRPr>
          </a:p>
        </p:txBody>
      </p:sp>
      <p:grpSp>
        <p:nvGrpSpPr>
          <p:cNvPr id="30" name="object 30"/>
          <p:cNvGrpSpPr/>
          <p:nvPr/>
        </p:nvGrpSpPr>
        <p:grpSpPr>
          <a:xfrm>
            <a:off x="3774440" y="2776220"/>
            <a:ext cx="302260" cy="370840"/>
            <a:chOff x="3774440" y="2776220"/>
            <a:chExt cx="302260" cy="370840"/>
          </a:xfrm>
        </p:grpSpPr>
        <p:sp>
          <p:nvSpPr>
            <p:cNvPr id="31" name="object 31"/>
            <p:cNvSpPr/>
            <p:nvPr/>
          </p:nvSpPr>
          <p:spPr>
            <a:xfrm>
              <a:off x="3780790" y="2782570"/>
              <a:ext cx="289560" cy="358140"/>
            </a:xfrm>
            <a:custGeom>
              <a:avLst/>
              <a:gdLst/>
              <a:ahLst/>
              <a:cxnLst/>
              <a:rect l="l" t="t" r="r" b="b"/>
              <a:pathLst>
                <a:path w="289560" h="358139">
                  <a:moveTo>
                    <a:pt x="113537" y="0"/>
                  </a:moveTo>
                  <a:lnTo>
                    <a:pt x="0" y="64515"/>
                  </a:lnTo>
                  <a:lnTo>
                    <a:pt x="101854" y="138937"/>
                  </a:lnTo>
                  <a:lnTo>
                    <a:pt x="67310" y="160908"/>
                  </a:lnTo>
                  <a:lnTo>
                    <a:pt x="163830" y="231901"/>
                  </a:lnTo>
                  <a:lnTo>
                    <a:pt x="134238" y="247268"/>
                  </a:lnTo>
                  <a:lnTo>
                    <a:pt x="289560" y="358139"/>
                  </a:lnTo>
                  <a:lnTo>
                    <a:pt x="197993" y="213487"/>
                  </a:lnTo>
                  <a:lnTo>
                    <a:pt x="222250" y="199135"/>
                  </a:lnTo>
                  <a:lnTo>
                    <a:pt x="148082" y="112649"/>
                  </a:lnTo>
                  <a:lnTo>
                    <a:pt x="172338" y="100837"/>
                  </a:lnTo>
                  <a:lnTo>
                    <a:pt x="113537" y="0"/>
                  </a:lnTo>
                  <a:close/>
                </a:path>
              </a:pathLst>
            </a:custGeom>
            <a:solidFill>
              <a:srgbClr val="FF0000"/>
            </a:solidFill>
          </p:spPr>
          <p:txBody>
            <a:bodyPr wrap="square" lIns="0" tIns="0" rIns="0" bIns="0" rtlCol="0"/>
            <a:lstStyle/>
            <a:p>
              <a:endParaRPr/>
            </a:p>
          </p:txBody>
        </p:sp>
        <p:sp>
          <p:nvSpPr>
            <p:cNvPr id="32" name="object 32"/>
            <p:cNvSpPr/>
            <p:nvPr/>
          </p:nvSpPr>
          <p:spPr>
            <a:xfrm>
              <a:off x="3780790" y="2782570"/>
              <a:ext cx="289560" cy="358140"/>
            </a:xfrm>
            <a:custGeom>
              <a:avLst/>
              <a:gdLst/>
              <a:ahLst/>
              <a:cxnLst/>
              <a:rect l="l" t="t" r="r" b="b"/>
              <a:pathLst>
                <a:path w="289560" h="358139">
                  <a:moveTo>
                    <a:pt x="113537" y="0"/>
                  </a:moveTo>
                  <a:lnTo>
                    <a:pt x="172338" y="100837"/>
                  </a:lnTo>
                  <a:lnTo>
                    <a:pt x="148082" y="112649"/>
                  </a:lnTo>
                  <a:lnTo>
                    <a:pt x="222250" y="199135"/>
                  </a:lnTo>
                  <a:lnTo>
                    <a:pt x="197993" y="213487"/>
                  </a:lnTo>
                  <a:lnTo>
                    <a:pt x="289560" y="358139"/>
                  </a:lnTo>
                  <a:lnTo>
                    <a:pt x="134238" y="247268"/>
                  </a:lnTo>
                  <a:lnTo>
                    <a:pt x="163830" y="231901"/>
                  </a:lnTo>
                  <a:lnTo>
                    <a:pt x="67310" y="160908"/>
                  </a:lnTo>
                  <a:lnTo>
                    <a:pt x="101854" y="138937"/>
                  </a:lnTo>
                  <a:lnTo>
                    <a:pt x="0" y="64515"/>
                  </a:lnTo>
                  <a:lnTo>
                    <a:pt x="113537" y="0"/>
                  </a:lnTo>
                  <a:close/>
                </a:path>
              </a:pathLst>
            </a:custGeom>
            <a:ln w="12699">
              <a:solidFill>
                <a:srgbClr val="000000"/>
              </a:solidFill>
            </a:ln>
          </p:spPr>
          <p:txBody>
            <a:bodyPr wrap="square" lIns="0" tIns="0" rIns="0" bIns="0" rtlCol="0"/>
            <a:lstStyle/>
            <a:p>
              <a:endParaRPr/>
            </a:p>
          </p:txBody>
        </p:sp>
      </p:grpSp>
      <p:sp>
        <p:nvSpPr>
          <p:cNvPr id="33" name="object 33"/>
          <p:cNvSpPr txBox="1"/>
          <p:nvPr/>
        </p:nvSpPr>
        <p:spPr>
          <a:xfrm>
            <a:off x="3859529" y="2461577"/>
            <a:ext cx="795655"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rlito"/>
                <a:cs typeface="Carlito"/>
              </a:rPr>
              <a:t>Pluralité</a:t>
            </a:r>
            <a:endParaRPr sz="1800">
              <a:latin typeface="Carlito"/>
              <a:cs typeface="Carlito"/>
            </a:endParaRPr>
          </a:p>
        </p:txBody>
      </p:sp>
      <p:sp>
        <p:nvSpPr>
          <p:cNvPr id="34" name="object 34"/>
          <p:cNvSpPr txBox="1"/>
          <p:nvPr/>
        </p:nvSpPr>
        <p:spPr>
          <a:xfrm>
            <a:off x="5005070" y="2061210"/>
            <a:ext cx="863600" cy="3530600"/>
          </a:xfrm>
          <a:prstGeom prst="rect">
            <a:avLst/>
          </a:prstGeom>
          <a:solidFill>
            <a:srgbClr val="EDEBE0"/>
          </a:solidFill>
          <a:ln w="12700">
            <a:solidFill>
              <a:srgbClr val="000000"/>
            </a:solidFill>
          </a:ln>
        </p:spPr>
        <p:txBody>
          <a:bodyPr vert="vert" wrap="square" lIns="0" tIns="203835" rIns="0" bIns="0" rtlCol="0">
            <a:spAutoFit/>
          </a:bodyPr>
          <a:lstStyle/>
          <a:p>
            <a:pPr marL="238125">
              <a:lnSpc>
                <a:spcPct val="100000"/>
              </a:lnSpc>
              <a:spcBef>
                <a:spcPts val="1605"/>
              </a:spcBef>
            </a:pPr>
            <a:r>
              <a:rPr sz="2400" b="1" spc="-10" dirty="0">
                <a:latin typeface="Carlito"/>
                <a:cs typeface="Carlito"/>
              </a:rPr>
              <a:t>insuffisances </a:t>
            </a:r>
            <a:r>
              <a:rPr sz="2400" b="1" spc="-5" dirty="0">
                <a:latin typeface="Carlito"/>
                <a:cs typeface="Carlito"/>
              </a:rPr>
              <a:t>du</a:t>
            </a:r>
            <a:r>
              <a:rPr sz="2400" b="1" spc="50" dirty="0">
                <a:latin typeface="Carlito"/>
                <a:cs typeface="Carlito"/>
              </a:rPr>
              <a:t> </a:t>
            </a:r>
            <a:r>
              <a:rPr sz="2400" b="1" spc="-15" dirty="0">
                <a:latin typeface="Carlito"/>
                <a:cs typeface="Carlito"/>
              </a:rPr>
              <a:t>système</a:t>
            </a:r>
            <a:endParaRPr sz="2400">
              <a:latin typeface="Carlito"/>
              <a:cs typeface="Carlito"/>
            </a:endParaRPr>
          </a:p>
        </p:txBody>
      </p:sp>
      <p:grpSp>
        <p:nvGrpSpPr>
          <p:cNvPr id="35" name="object 35"/>
          <p:cNvGrpSpPr/>
          <p:nvPr/>
        </p:nvGrpSpPr>
        <p:grpSpPr>
          <a:xfrm>
            <a:off x="6005374" y="2708171"/>
            <a:ext cx="2751455" cy="1597660"/>
            <a:chOff x="6005374" y="2708171"/>
            <a:chExt cx="2751455" cy="1597660"/>
          </a:xfrm>
        </p:grpSpPr>
        <p:sp>
          <p:nvSpPr>
            <p:cNvPr id="36" name="object 36"/>
            <p:cNvSpPr/>
            <p:nvPr/>
          </p:nvSpPr>
          <p:spPr>
            <a:xfrm>
              <a:off x="6011724" y="2714521"/>
              <a:ext cx="2738755" cy="1584960"/>
            </a:xfrm>
            <a:custGeom>
              <a:avLst/>
              <a:gdLst/>
              <a:ahLst/>
              <a:cxnLst/>
              <a:rect l="l" t="t" r="r" b="b"/>
              <a:pathLst>
                <a:path w="2738754" h="1584960">
                  <a:moveTo>
                    <a:pt x="1652739" y="0"/>
                  </a:moveTo>
                  <a:lnTo>
                    <a:pt x="1606041" y="5671"/>
                  </a:lnTo>
                  <a:lnTo>
                    <a:pt x="1561360" y="17460"/>
                  </a:lnTo>
                  <a:lnTo>
                    <a:pt x="1519742" y="35089"/>
                  </a:lnTo>
                  <a:lnTo>
                    <a:pt x="1482235" y="58281"/>
                  </a:lnTo>
                  <a:lnTo>
                    <a:pt x="1449887" y="86758"/>
                  </a:lnTo>
                  <a:lnTo>
                    <a:pt x="1423744" y="120245"/>
                  </a:lnTo>
                  <a:lnTo>
                    <a:pt x="1405730" y="107249"/>
                  </a:lnTo>
                  <a:lnTo>
                    <a:pt x="1366416" y="84544"/>
                  </a:lnTo>
                  <a:lnTo>
                    <a:pt x="1299467" y="58973"/>
                  </a:lnTo>
                  <a:lnTo>
                    <a:pt x="1252411" y="48745"/>
                  </a:lnTo>
                  <a:lnTo>
                    <a:pt x="1204797" y="44052"/>
                  </a:lnTo>
                  <a:lnTo>
                    <a:pt x="1157331" y="44722"/>
                  </a:lnTo>
                  <a:lnTo>
                    <a:pt x="1110720" y="50586"/>
                  </a:lnTo>
                  <a:lnTo>
                    <a:pt x="1065671" y="61472"/>
                  </a:lnTo>
                  <a:lnTo>
                    <a:pt x="1022888" y="77210"/>
                  </a:lnTo>
                  <a:lnTo>
                    <a:pt x="983080" y="97629"/>
                  </a:lnTo>
                  <a:lnTo>
                    <a:pt x="946953" y="122559"/>
                  </a:lnTo>
                  <a:lnTo>
                    <a:pt x="915213" y="151829"/>
                  </a:lnTo>
                  <a:lnTo>
                    <a:pt x="888566" y="185269"/>
                  </a:lnTo>
                  <a:lnTo>
                    <a:pt x="846209" y="168092"/>
                  </a:lnTo>
                  <a:lnTo>
                    <a:pt x="801971" y="154827"/>
                  </a:lnTo>
                  <a:lnTo>
                    <a:pt x="756280" y="145534"/>
                  </a:lnTo>
                  <a:lnTo>
                    <a:pt x="709562" y="140273"/>
                  </a:lnTo>
                  <a:lnTo>
                    <a:pt x="662245" y="139105"/>
                  </a:lnTo>
                  <a:lnTo>
                    <a:pt x="614754" y="142089"/>
                  </a:lnTo>
                  <a:lnTo>
                    <a:pt x="562069" y="150376"/>
                  </a:lnTo>
                  <a:lnTo>
                    <a:pt x="512212" y="163451"/>
                  </a:lnTo>
                  <a:lnTo>
                    <a:pt x="465526" y="180959"/>
                  </a:lnTo>
                  <a:lnTo>
                    <a:pt x="422357" y="202545"/>
                  </a:lnTo>
                  <a:lnTo>
                    <a:pt x="383046" y="227851"/>
                  </a:lnTo>
                  <a:lnTo>
                    <a:pt x="347938" y="256523"/>
                  </a:lnTo>
                  <a:lnTo>
                    <a:pt x="317377" y="288205"/>
                  </a:lnTo>
                  <a:lnTo>
                    <a:pt x="291707" y="322540"/>
                  </a:lnTo>
                  <a:lnTo>
                    <a:pt x="271270" y="359173"/>
                  </a:lnTo>
                  <a:lnTo>
                    <a:pt x="256412" y="397747"/>
                  </a:lnTo>
                  <a:lnTo>
                    <a:pt x="247475" y="437908"/>
                  </a:lnTo>
                  <a:lnTo>
                    <a:pt x="244803" y="479299"/>
                  </a:lnTo>
                  <a:lnTo>
                    <a:pt x="248740" y="521565"/>
                  </a:lnTo>
                  <a:lnTo>
                    <a:pt x="246327" y="526518"/>
                  </a:lnTo>
                  <a:lnTo>
                    <a:pt x="195374" y="534590"/>
                  </a:lnTo>
                  <a:lnTo>
                    <a:pt x="147828" y="549886"/>
                  </a:lnTo>
                  <a:lnTo>
                    <a:pt x="104842" y="571827"/>
                  </a:lnTo>
                  <a:lnTo>
                    <a:pt x="67568" y="599833"/>
                  </a:lnTo>
                  <a:lnTo>
                    <a:pt x="37158" y="633325"/>
                  </a:lnTo>
                  <a:lnTo>
                    <a:pt x="13983" y="673475"/>
                  </a:lnTo>
                  <a:lnTo>
                    <a:pt x="1727" y="715212"/>
                  </a:lnTo>
                  <a:lnTo>
                    <a:pt x="0" y="757336"/>
                  </a:lnTo>
                  <a:lnTo>
                    <a:pt x="8409" y="798647"/>
                  </a:lnTo>
                  <a:lnTo>
                    <a:pt x="26563" y="837946"/>
                  </a:lnTo>
                  <a:lnTo>
                    <a:pt x="54071" y="874034"/>
                  </a:lnTo>
                  <a:lnTo>
                    <a:pt x="90542" y="905710"/>
                  </a:lnTo>
                  <a:lnTo>
                    <a:pt x="135583" y="931775"/>
                  </a:lnTo>
                  <a:lnTo>
                    <a:pt x="99479" y="969635"/>
                  </a:lnTo>
                  <a:lnTo>
                    <a:pt x="74877" y="1012245"/>
                  </a:lnTo>
                  <a:lnTo>
                    <a:pt x="62467" y="1058023"/>
                  </a:lnTo>
                  <a:lnTo>
                    <a:pt x="62939" y="1105384"/>
                  </a:lnTo>
                  <a:lnTo>
                    <a:pt x="73143" y="1143747"/>
                  </a:lnTo>
                  <a:lnTo>
                    <a:pt x="91324" y="1179061"/>
                  </a:lnTo>
                  <a:lnTo>
                    <a:pt x="116618" y="1210789"/>
                  </a:lnTo>
                  <a:lnTo>
                    <a:pt x="148158" y="1238394"/>
                  </a:lnTo>
                  <a:lnTo>
                    <a:pt x="185079" y="1261337"/>
                  </a:lnTo>
                  <a:lnTo>
                    <a:pt x="226515" y="1279082"/>
                  </a:lnTo>
                  <a:lnTo>
                    <a:pt x="271602" y="1291092"/>
                  </a:lnTo>
                  <a:lnTo>
                    <a:pt x="319473" y="1296830"/>
                  </a:lnTo>
                  <a:lnTo>
                    <a:pt x="369263" y="1295757"/>
                  </a:lnTo>
                  <a:lnTo>
                    <a:pt x="372692" y="1300456"/>
                  </a:lnTo>
                  <a:lnTo>
                    <a:pt x="402379" y="1335595"/>
                  </a:lnTo>
                  <a:lnTo>
                    <a:pt x="433730" y="1365482"/>
                  </a:lnTo>
                  <a:lnTo>
                    <a:pt x="468188" y="1392336"/>
                  </a:lnTo>
                  <a:lnTo>
                    <a:pt x="505413" y="1416089"/>
                  </a:lnTo>
                  <a:lnTo>
                    <a:pt x="545070" y="1436676"/>
                  </a:lnTo>
                  <a:lnTo>
                    <a:pt x="586820" y="1454029"/>
                  </a:lnTo>
                  <a:lnTo>
                    <a:pt x="630327" y="1468080"/>
                  </a:lnTo>
                  <a:lnTo>
                    <a:pt x="675254" y="1478764"/>
                  </a:lnTo>
                  <a:lnTo>
                    <a:pt x="721262" y="1486013"/>
                  </a:lnTo>
                  <a:lnTo>
                    <a:pt x="768015" y="1489759"/>
                  </a:lnTo>
                  <a:lnTo>
                    <a:pt x="815176" y="1489937"/>
                  </a:lnTo>
                  <a:lnTo>
                    <a:pt x="862406" y="1486479"/>
                  </a:lnTo>
                  <a:lnTo>
                    <a:pt x="909370" y="1479318"/>
                  </a:lnTo>
                  <a:lnTo>
                    <a:pt x="955729" y="1468388"/>
                  </a:lnTo>
                  <a:lnTo>
                    <a:pt x="1001146" y="1453620"/>
                  </a:lnTo>
                  <a:lnTo>
                    <a:pt x="1045284" y="1434949"/>
                  </a:lnTo>
                  <a:lnTo>
                    <a:pt x="1081397" y="1471854"/>
                  </a:lnTo>
                  <a:lnTo>
                    <a:pt x="1123295" y="1504273"/>
                  </a:lnTo>
                  <a:lnTo>
                    <a:pt x="1170301" y="1531802"/>
                  </a:lnTo>
                  <a:lnTo>
                    <a:pt x="1221739" y="1554040"/>
                  </a:lnTo>
                  <a:lnTo>
                    <a:pt x="1276932" y="1570585"/>
                  </a:lnTo>
                  <a:lnTo>
                    <a:pt x="1329215" y="1580353"/>
                  </a:lnTo>
                  <a:lnTo>
                    <a:pt x="1381452" y="1584826"/>
                  </a:lnTo>
                  <a:lnTo>
                    <a:pt x="1433144" y="1584217"/>
                  </a:lnTo>
                  <a:lnTo>
                    <a:pt x="1483790" y="1578736"/>
                  </a:lnTo>
                  <a:lnTo>
                    <a:pt x="1532890" y="1568594"/>
                  </a:lnTo>
                  <a:lnTo>
                    <a:pt x="1579942" y="1554003"/>
                  </a:lnTo>
                  <a:lnTo>
                    <a:pt x="1624447" y="1535175"/>
                  </a:lnTo>
                  <a:lnTo>
                    <a:pt x="1665904" y="1512319"/>
                  </a:lnTo>
                  <a:lnTo>
                    <a:pt x="1703812" y="1485648"/>
                  </a:lnTo>
                  <a:lnTo>
                    <a:pt x="1737672" y="1455373"/>
                  </a:lnTo>
                  <a:lnTo>
                    <a:pt x="1766982" y="1421704"/>
                  </a:lnTo>
                  <a:lnTo>
                    <a:pt x="1791242" y="1384854"/>
                  </a:lnTo>
                  <a:lnTo>
                    <a:pt x="1809951" y="1345033"/>
                  </a:lnTo>
                  <a:lnTo>
                    <a:pt x="1854514" y="1363702"/>
                  </a:lnTo>
                  <a:lnTo>
                    <a:pt x="1901661" y="1377323"/>
                  </a:lnTo>
                  <a:lnTo>
                    <a:pt x="1950737" y="1385752"/>
                  </a:lnTo>
                  <a:lnTo>
                    <a:pt x="2001086" y="1388848"/>
                  </a:lnTo>
                  <a:lnTo>
                    <a:pt x="2055247" y="1386057"/>
                  </a:lnTo>
                  <a:lnTo>
                    <a:pt x="2107000" y="1377285"/>
                  </a:lnTo>
                  <a:lnTo>
                    <a:pt x="2155772" y="1362978"/>
                  </a:lnTo>
                  <a:lnTo>
                    <a:pt x="2200996" y="1343578"/>
                  </a:lnTo>
                  <a:lnTo>
                    <a:pt x="2242099" y="1319530"/>
                  </a:lnTo>
                  <a:lnTo>
                    <a:pt x="2278513" y="1291276"/>
                  </a:lnTo>
                  <a:lnTo>
                    <a:pt x="2309667" y="1259262"/>
                  </a:lnTo>
                  <a:lnTo>
                    <a:pt x="2334990" y="1223929"/>
                  </a:lnTo>
                  <a:lnTo>
                    <a:pt x="2353912" y="1185723"/>
                  </a:lnTo>
                  <a:lnTo>
                    <a:pt x="2365864" y="1145086"/>
                  </a:lnTo>
                  <a:lnTo>
                    <a:pt x="2370275" y="1102463"/>
                  </a:lnTo>
                  <a:lnTo>
                    <a:pt x="2424203" y="1093619"/>
                  </a:lnTo>
                  <a:lnTo>
                    <a:pt x="2476034" y="1079428"/>
                  </a:lnTo>
                  <a:lnTo>
                    <a:pt x="2525152" y="1060118"/>
                  </a:lnTo>
                  <a:lnTo>
                    <a:pt x="2570935" y="1035915"/>
                  </a:lnTo>
                  <a:lnTo>
                    <a:pt x="2611563" y="1007980"/>
                  </a:lnTo>
                  <a:lnTo>
                    <a:pt x="2646706" y="976990"/>
                  </a:lnTo>
                  <a:lnTo>
                    <a:pt x="2676288" y="943390"/>
                  </a:lnTo>
                  <a:lnTo>
                    <a:pt x="2700235" y="907624"/>
                  </a:lnTo>
                  <a:lnTo>
                    <a:pt x="2718472" y="870137"/>
                  </a:lnTo>
                  <a:lnTo>
                    <a:pt x="2730923" y="831372"/>
                  </a:lnTo>
                  <a:lnTo>
                    <a:pt x="2737514" y="791773"/>
                  </a:lnTo>
                  <a:lnTo>
                    <a:pt x="2738170" y="751786"/>
                  </a:lnTo>
                  <a:lnTo>
                    <a:pt x="2732816" y="711855"/>
                  </a:lnTo>
                  <a:lnTo>
                    <a:pt x="2721377" y="672423"/>
                  </a:lnTo>
                  <a:lnTo>
                    <a:pt x="2703779" y="633936"/>
                  </a:lnTo>
                  <a:lnTo>
                    <a:pt x="2679945" y="596836"/>
                  </a:lnTo>
                  <a:lnTo>
                    <a:pt x="2649802" y="561570"/>
                  </a:lnTo>
                  <a:lnTo>
                    <a:pt x="2654259" y="552950"/>
                  </a:lnTo>
                  <a:lnTo>
                    <a:pt x="2675428" y="483829"/>
                  </a:lnTo>
                  <a:lnTo>
                    <a:pt x="2676737" y="441553"/>
                  </a:lnTo>
                  <a:lnTo>
                    <a:pt x="2669712" y="400364"/>
                  </a:lnTo>
                  <a:lnTo>
                    <a:pt x="2654839" y="360934"/>
                  </a:lnTo>
                  <a:lnTo>
                    <a:pt x="2632610" y="323937"/>
                  </a:lnTo>
                  <a:lnTo>
                    <a:pt x="2603510" y="290045"/>
                  </a:lnTo>
                  <a:lnTo>
                    <a:pt x="2568030" y="259931"/>
                  </a:lnTo>
                  <a:lnTo>
                    <a:pt x="2526657" y="234268"/>
                  </a:lnTo>
                  <a:lnTo>
                    <a:pt x="2479880" y="213728"/>
                  </a:lnTo>
                  <a:lnTo>
                    <a:pt x="2428187" y="198985"/>
                  </a:lnTo>
                  <a:lnTo>
                    <a:pt x="2414259" y="158641"/>
                  </a:lnTo>
                  <a:lnTo>
                    <a:pt x="2391913" y="121023"/>
                  </a:lnTo>
                  <a:lnTo>
                    <a:pt x="2361732" y="86953"/>
                  </a:lnTo>
                  <a:lnTo>
                    <a:pt x="2324301" y="57253"/>
                  </a:lnTo>
                  <a:lnTo>
                    <a:pt x="2283652" y="34303"/>
                  </a:lnTo>
                  <a:lnTo>
                    <a:pt x="2240025" y="17233"/>
                  </a:lnTo>
                  <a:lnTo>
                    <a:pt x="2194311" y="5984"/>
                  </a:lnTo>
                  <a:lnTo>
                    <a:pt x="2147403" y="499"/>
                  </a:lnTo>
                  <a:lnTo>
                    <a:pt x="2100194" y="722"/>
                  </a:lnTo>
                  <a:lnTo>
                    <a:pt x="2053575" y="6595"/>
                  </a:lnTo>
                  <a:lnTo>
                    <a:pt x="2008439" y="18061"/>
                  </a:lnTo>
                  <a:lnTo>
                    <a:pt x="1965678" y="35064"/>
                  </a:lnTo>
                  <a:lnTo>
                    <a:pt x="1926184" y="57544"/>
                  </a:lnTo>
                  <a:lnTo>
                    <a:pt x="1890850" y="85447"/>
                  </a:lnTo>
                  <a:lnTo>
                    <a:pt x="1870288" y="66496"/>
                  </a:lnTo>
                  <a:lnTo>
                    <a:pt x="1821877" y="34834"/>
                  </a:lnTo>
                  <a:lnTo>
                    <a:pt x="1747994" y="8114"/>
                  </a:lnTo>
                  <a:lnTo>
                    <a:pt x="1700406" y="721"/>
                  </a:lnTo>
                  <a:lnTo>
                    <a:pt x="1652739" y="0"/>
                  </a:lnTo>
                  <a:close/>
                </a:path>
              </a:pathLst>
            </a:custGeom>
            <a:solidFill>
              <a:srgbClr val="FF0000"/>
            </a:solidFill>
          </p:spPr>
          <p:txBody>
            <a:bodyPr wrap="square" lIns="0" tIns="0" rIns="0" bIns="0" rtlCol="0"/>
            <a:lstStyle/>
            <a:p>
              <a:endParaRPr/>
            </a:p>
          </p:txBody>
        </p:sp>
        <p:sp>
          <p:nvSpPr>
            <p:cNvPr id="37" name="object 37"/>
            <p:cNvSpPr/>
            <p:nvPr/>
          </p:nvSpPr>
          <p:spPr>
            <a:xfrm>
              <a:off x="6094857" y="4060697"/>
              <a:ext cx="188594" cy="176021"/>
            </a:xfrm>
            <a:prstGeom prst="rect">
              <a:avLst/>
            </a:prstGeom>
            <a:blipFill>
              <a:blip r:embed="rId2" cstate="print"/>
              <a:stretch>
                <a:fillRect/>
              </a:stretch>
            </a:blipFill>
          </p:spPr>
          <p:txBody>
            <a:bodyPr wrap="square" lIns="0" tIns="0" rIns="0" bIns="0" rtlCol="0"/>
            <a:lstStyle/>
            <a:p>
              <a:endParaRPr/>
            </a:p>
          </p:txBody>
        </p:sp>
        <p:sp>
          <p:nvSpPr>
            <p:cNvPr id="38" name="object 38"/>
            <p:cNvSpPr/>
            <p:nvPr/>
          </p:nvSpPr>
          <p:spPr>
            <a:xfrm>
              <a:off x="6197092" y="3943603"/>
              <a:ext cx="264160" cy="264160"/>
            </a:xfrm>
            <a:custGeom>
              <a:avLst/>
              <a:gdLst/>
              <a:ahLst/>
              <a:cxnLst/>
              <a:rect l="l" t="t" r="r" b="b"/>
              <a:pathLst>
                <a:path w="264160" h="264160">
                  <a:moveTo>
                    <a:pt x="132080" y="0"/>
                  </a:moveTo>
                  <a:lnTo>
                    <a:pt x="90302" y="6725"/>
                  </a:lnTo>
                  <a:lnTo>
                    <a:pt x="54041" y="25460"/>
                  </a:lnTo>
                  <a:lnTo>
                    <a:pt x="25460" y="54041"/>
                  </a:lnTo>
                  <a:lnTo>
                    <a:pt x="6725" y="90302"/>
                  </a:lnTo>
                  <a:lnTo>
                    <a:pt x="0" y="132080"/>
                  </a:lnTo>
                  <a:lnTo>
                    <a:pt x="6725" y="173809"/>
                  </a:lnTo>
                  <a:lnTo>
                    <a:pt x="25460" y="210064"/>
                  </a:lnTo>
                  <a:lnTo>
                    <a:pt x="54041" y="238662"/>
                  </a:lnTo>
                  <a:lnTo>
                    <a:pt x="90302" y="257421"/>
                  </a:lnTo>
                  <a:lnTo>
                    <a:pt x="132080" y="264160"/>
                  </a:lnTo>
                  <a:lnTo>
                    <a:pt x="173809" y="257421"/>
                  </a:lnTo>
                  <a:lnTo>
                    <a:pt x="210064" y="238662"/>
                  </a:lnTo>
                  <a:lnTo>
                    <a:pt x="238662" y="210064"/>
                  </a:lnTo>
                  <a:lnTo>
                    <a:pt x="257421" y="173809"/>
                  </a:lnTo>
                  <a:lnTo>
                    <a:pt x="264160" y="132080"/>
                  </a:lnTo>
                  <a:lnTo>
                    <a:pt x="257421" y="90302"/>
                  </a:lnTo>
                  <a:lnTo>
                    <a:pt x="238662" y="54041"/>
                  </a:lnTo>
                  <a:lnTo>
                    <a:pt x="210064" y="25460"/>
                  </a:lnTo>
                  <a:lnTo>
                    <a:pt x="173809" y="6725"/>
                  </a:lnTo>
                  <a:lnTo>
                    <a:pt x="132080" y="0"/>
                  </a:lnTo>
                  <a:close/>
                </a:path>
              </a:pathLst>
            </a:custGeom>
            <a:solidFill>
              <a:srgbClr val="FF0000"/>
            </a:solidFill>
          </p:spPr>
          <p:txBody>
            <a:bodyPr wrap="square" lIns="0" tIns="0" rIns="0" bIns="0" rtlCol="0"/>
            <a:lstStyle/>
            <a:p>
              <a:endParaRPr/>
            </a:p>
          </p:txBody>
        </p:sp>
        <p:sp>
          <p:nvSpPr>
            <p:cNvPr id="39" name="object 39"/>
            <p:cNvSpPr/>
            <p:nvPr/>
          </p:nvSpPr>
          <p:spPr>
            <a:xfrm>
              <a:off x="6011724" y="2714521"/>
              <a:ext cx="2738755" cy="1584960"/>
            </a:xfrm>
            <a:custGeom>
              <a:avLst/>
              <a:gdLst/>
              <a:ahLst/>
              <a:cxnLst/>
              <a:rect l="l" t="t" r="r" b="b"/>
              <a:pathLst>
                <a:path w="2738754" h="1584960">
                  <a:moveTo>
                    <a:pt x="248740" y="521565"/>
                  </a:moveTo>
                  <a:lnTo>
                    <a:pt x="244803" y="479299"/>
                  </a:lnTo>
                  <a:lnTo>
                    <a:pt x="247475" y="437908"/>
                  </a:lnTo>
                  <a:lnTo>
                    <a:pt x="256412" y="397747"/>
                  </a:lnTo>
                  <a:lnTo>
                    <a:pt x="271270" y="359173"/>
                  </a:lnTo>
                  <a:lnTo>
                    <a:pt x="291707" y="322540"/>
                  </a:lnTo>
                  <a:lnTo>
                    <a:pt x="317377" y="288205"/>
                  </a:lnTo>
                  <a:lnTo>
                    <a:pt x="347938" y="256523"/>
                  </a:lnTo>
                  <a:lnTo>
                    <a:pt x="383046" y="227851"/>
                  </a:lnTo>
                  <a:lnTo>
                    <a:pt x="422357" y="202545"/>
                  </a:lnTo>
                  <a:lnTo>
                    <a:pt x="465526" y="180959"/>
                  </a:lnTo>
                  <a:lnTo>
                    <a:pt x="512212" y="163451"/>
                  </a:lnTo>
                  <a:lnTo>
                    <a:pt x="562069" y="150376"/>
                  </a:lnTo>
                  <a:lnTo>
                    <a:pt x="614754" y="142089"/>
                  </a:lnTo>
                  <a:lnTo>
                    <a:pt x="662245" y="139105"/>
                  </a:lnTo>
                  <a:lnTo>
                    <a:pt x="709562" y="140273"/>
                  </a:lnTo>
                  <a:lnTo>
                    <a:pt x="756280" y="145534"/>
                  </a:lnTo>
                  <a:lnTo>
                    <a:pt x="801971" y="154827"/>
                  </a:lnTo>
                  <a:lnTo>
                    <a:pt x="846209" y="168092"/>
                  </a:lnTo>
                  <a:lnTo>
                    <a:pt x="888566" y="185269"/>
                  </a:lnTo>
                  <a:lnTo>
                    <a:pt x="915213" y="151829"/>
                  </a:lnTo>
                  <a:lnTo>
                    <a:pt x="946953" y="122559"/>
                  </a:lnTo>
                  <a:lnTo>
                    <a:pt x="983080" y="97629"/>
                  </a:lnTo>
                  <a:lnTo>
                    <a:pt x="1022888" y="77210"/>
                  </a:lnTo>
                  <a:lnTo>
                    <a:pt x="1065671" y="61472"/>
                  </a:lnTo>
                  <a:lnTo>
                    <a:pt x="1110720" y="50586"/>
                  </a:lnTo>
                  <a:lnTo>
                    <a:pt x="1157331" y="44722"/>
                  </a:lnTo>
                  <a:lnTo>
                    <a:pt x="1204797" y="44052"/>
                  </a:lnTo>
                  <a:lnTo>
                    <a:pt x="1252411" y="48745"/>
                  </a:lnTo>
                  <a:lnTo>
                    <a:pt x="1299467" y="58973"/>
                  </a:lnTo>
                  <a:lnTo>
                    <a:pt x="1345258" y="74906"/>
                  </a:lnTo>
                  <a:lnTo>
                    <a:pt x="1386597" y="95337"/>
                  </a:lnTo>
                  <a:lnTo>
                    <a:pt x="1423744" y="120245"/>
                  </a:lnTo>
                  <a:lnTo>
                    <a:pt x="1449887" y="86758"/>
                  </a:lnTo>
                  <a:lnTo>
                    <a:pt x="1482235" y="58281"/>
                  </a:lnTo>
                  <a:lnTo>
                    <a:pt x="1519742" y="35089"/>
                  </a:lnTo>
                  <a:lnTo>
                    <a:pt x="1561360" y="17460"/>
                  </a:lnTo>
                  <a:lnTo>
                    <a:pt x="1606041" y="5671"/>
                  </a:lnTo>
                  <a:lnTo>
                    <a:pt x="1652739" y="0"/>
                  </a:lnTo>
                  <a:lnTo>
                    <a:pt x="1700406" y="721"/>
                  </a:lnTo>
                  <a:lnTo>
                    <a:pt x="1747994" y="8114"/>
                  </a:lnTo>
                  <a:lnTo>
                    <a:pt x="1794457" y="22455"/>
                  </a:lnTo>
                  <a:lnTo>
                    <a:pt x="1847226" y="49569"/>
                  </a:lnTo>
                  <a:lnTo>
                    <a:pt x="1890850" y="85447"/>
                  </a:lnTo>
                  <a:lnTo>
                    <a:pt x="1926184" y="57544"/>
                  </a:lnTo>
                  <a:lnTo>
                    <a:pt x="1965678" y="35064"/>
                  </a:lnTo>
                  <a:lnTo>
                    <a:pt x="2008439" y="18061"/>
                  </a:lnTo>
                  <a:lnTo>
                    <a:pt x="2053575" y="6595"/>
                  </a:lnTo>
                  <a:lnTo>
                    <a:pt x="2100194" y="722"/>
                  </a:lnTo>
                  <a:lnTo>
                    <a:pt x="2147403" y="499"/>
                  </a:lnTo>
                  <a:lnTo>
                    <a:pt x="2194311" y="5984"/>
                  </a:lnTo>
                  <a:lnTo>
                    <a:pt x="2240025" y="17233"/>
                  </a:lnTo>
                  <a:lnTo>
                    <a:pt x="2283652" y="34303"/>
                  </a:lnTo>
                  <a:lnTo>
                    <a:pt x="2324301" y="57253"/>
                  </a:lnTo>
                  <a:lnTo>
                    <a:pt x="2361732" y="86953"/>
                  </a:lnTo>
                  <a:lnTo>
                    <a:pt x="2391913" y="121023"/>
                  </a:lnTo>
                  <a:lnTo>
                    <a:pt x="2414259" y="158641"/>
                  </a:lnTo>
                  <a:lnTo>
                    <a:pt x="2428187" y="198985"/>
                  </a:lnTo>
                  <a:lnTo>
                    <a:pt x="2479880" y="213728"/>
                  </a:lnTo>
                  <a:lnTo>
                    <a:pt x="2526657" y="234268"/>
                  </a:lnTo>
                  <a:lnTo>
                    <a:pt x="2568030" y="259931"/>
                  </a:lnTo>
                  <a:lnTo>
                    <a:pt x="2603510" y="290045"/>
                  </a:lnTo>
                  <a:lnTo>
                    <a:pt x="2632610" y="323937"/>
                  </a:lnTo>
                  <a:lnTo>
                    <a:pt x="2654839" y="360934"/>
                  </a:lnTo>
                  <a:lnTo>
                    <a:pt x="2669712" y="400364"/>
                  </a:lnTo>
                  <a:lnTo>
                    <a:pt x="2676737" y="441553"/>
                  </a:lnTo>
                  <a:lnTo>
                    <a:pt x="2675428" y="483829"/>
                  </a:lnTo>
                  <a:lnTo>
                    <a:pt x="2665296" y="526518"/>
                  </a:lnTo>
                  <a:lnTo>
                    <a:pt x="2649802" y="561570"/>
                  </a:lnTo>
                  <a:lnTo>
                    <a:pt x="2679945" y="596836"/>
                  </a:lnTo>
                  <a:lnTo>
                    <a:pt x="2703779" y="633936"/>
                  </a:lnTo>
                  <a:lnTo>
                    <a:pt x="2721377" y="672423"/>
                  </a:lnTo>
                  <a:lnTo>
                    <a:pt x="2732816" y="711855"/>
                  </a:lnTo>
                  <a:lnTo>
                    <a:pt x="2738170" y="751786"/>
                  </a:lnTo>
                  <a:lnTo>
                    <a:pt x="2737514" y="791773"/>
                  </a:lnTo>
                  <a:lnTo>
                    <a:pt x="2730923" y="831372"/>
                  </a:lnTo>
                  <a:lnTo>
                    <a:pt x="2718472" y="870137"/>
                  </a:lnTo>
                  <a:lnTo>
                    <a:pt x="2700235" y="907624"/>
                  </a:lnTo>
                  <a:lnTo>
                    <a:pt x="2676288" y="943390"/>
                  </a:lnTo>
                  <a:lnTo>
                    <a:pt x="2646706" y="976990"/>
                  </a:lnTo>
                  <a:lnTo>
                    <a:pt x="2611563" y="1007980"/>
                  </a:lnTo>
                  <a:lnTo>
                    <a:pt x="2570935" y="1035915"/>
                  </a:lnTo>
                  <a:lnTo>
                    <a:pt x="2525152" y="1060118"/>
                  </a:lnTo>
                  <a:lnTo>
                    <a:pt x="2476034" y="1079428"/>
                  </a:lnTo>
                  <a:lnTo>
                    <a:pt x="2424203" y="1093619"/>
                  </a:lnTo>
                  <a:lnTo>
                    <a:pt x="2370275" y="1102463"/>
                  </a:lnTo>
                  <a:lnTo>
                    <a:pt x="2365864" y="1145086"/>
                  </a:lnTo>
                  <a:lnTo>
                    <a:pt x="2353912" y="1185723"/>
                  </a:lnTo>
                  <a:lnTo>
                    <a:pt x="2334990" y="1223929"/>
                  </a:lnTo>
                  <a:lnTo>
                    <a:pt x="2309667" y="1259262"/>
                  </a:lnTo>
                  <a:lnTo>
                    <a:pt x="2278513" y="1291276"/>
                  </a:lnTo>
                  <a:lnTo>
                    <a:pt x="2242099" y="1319530"/>
                  </a:lnTo>
                  <a:lnTo>
                    <a:pt x="2200996" y="1343578"/>
                  </a:lnTo>
                  <a:lnTo>
                    <a:pt x="2155772" y="1362978"/>
                  </a:lnTo>
                  <a:lnTo>
                    <a:pt x="2107000" y="1377285"/>
                  </a:lnTo>
                  <a:lnTo>
                    <a:pt x="2055247" y="1386057"/>
                  </a:lnTo>
                  <a:lnTo>
                    <a:pt x="2001086" y="1388848"/>
                  </a:lnTo>
                  <a:lnTo>
                    <a:pt x="1950737" y="1385752"/>
                  </a:lnTo>
                  <a:lnTo>
                    <a:pt x="1901661" y="1377323"/>
                  </a:lnTo>
                  <a:lnTo>
                    <a:pt x="1854514" y="1363702"/>
                  </a:lnTo>
                  <a:lnTo>
                    <a:pt x="1809951" y="1345033"/>
                  </a:lnTo>
                  <a:lnTo>
                    <a:pt x="1791242" y="1384854"/>
                  </a:lnTo>
                  <a:lnTo>
                    <a:pt x="1766982" y="1421704"/>
                  </a:lnTo>
                  <a:lnTo>
                    <a:pt x="1737672" y="1455373"/>
                  </a:lnTo>
                  <a:lnTo>
                    <a:pt x="1703812" y="1485648"/>
                  </a:lnTo>
                  <a:lnTo>
                    <a:pt x="1665904" y="1512319"/>
                  </a:lnTo>
                  <a:lnTo>
                    <a:pt x="1624447" y="1535175"/>
                  </a:lnTo>
                  <a:lnTo>
                    <a:pt x="1579942" y="1554003"/>
                  </a:lnTo>
                  <a:lnTo>
                    <a:pt x="1532890" y="1568594"/>
                  </a:lnTo>
                  <a:lnTo>
                    <a:pt x="1483790" y="1578736"/>
                  </a:lnTo>
                  <a:lnTo>
                    <a:pt x="1433144" y="1584217"/>
                  </a:lnTo>
                  <a:lnTo>
                    <a:pt x="1381452" y="1584826"/>
                  </a:lnTo>
                  <a:lnTo>
                    <a:pt x="1329215" y="1580353"/>
                  </a:lnTo>
                  <a:lnTo>
                    <a:pt x="1276932" y="1570585"/>
                  </a:lnTo>
                  <a:lnTo>
                    <a:pt x="1221739" y="1554040"/>
                  </a:lnTo>
                  <a:lnTo>
                    <a:pt x="1170301" y="1531802"/>
                  </a:lnTo>
                  <a:lnTo>
                    <a:pt x="1123295" y="1504273"/>
                  </a:lnTo>
                  <a:lnTo>
                    <a:pt x="1081397" y="1471854"/>
                  </a:lnTo>
                  <a:lnTo>
                    <a:pt x="1045284" y="1434949"/>
                  </a:lnTo>
                  <a:lnTo>
                    <a:pt x="1001146" y="1453620"/>
                  </a:lnTo>
                  <a:lnTo>
                    <a:pt x="955729" y="1468388"/>
                  </a:lnTo>
                  <a:lnTo>
                    <a:pt x="909370" y="1479318"/>
                  </a:lnTo>
                  <a:lnTo>
                    <a:pt x="862406" y="1486479"/>
                  </a:lnTo>
                  <a:lnTo>
                    <a:pt x="815176" y="1489937"/>
                  </a:lnTo>
                  <a:lnTo>
                    <a:pt x="768015" y="1489759"/>
                  </a:lnTo>
                  <a:lnTo>
                    <a:pt x="721262" y="1486013"/>
                  </a:lnTo>
                  <a:lnTo>
                    <a:pt x="675254" y="1478764"/>
                  </a:lnTo>
                  <a:lnTo>
                    <a:pt x="630327" y="1468080"/>
                  </a:lnTo>
                  <a:lnTo>
                    <a:pt x="586820" y="1454029"/>
                  </a:lnTo>
                  <a:lnTo>
                    <a:pt x="545070" y="1436676"/>
                  </a:lnTo>
                  <a:lnTo>
                    <a:pt x="505413" y="1416089"/>
                  </a:lnTo>
                  <a:lnTo>
                    <a:pt x="468188" y="1392336"/>
                  </a:lnTo>
                  <a:lnTo>
                    <a:pt x="433730" y="1365482"/>
                  </a:lnTo>
                  <a:lnTo>
                    <a:pt x="402379" y="1335595"/>
                  </a:lnTo>
                  <a:lnTo>
                    <a:pt x="374470" y="1302742"/>
                  </a:lnTo>
                  <a:lnTo>
                    <a:pt x="371041" y="1298043"/>
                  </a:lnTo>
                  <a:lnTo>
                    <a:pt x="369263" y="1295757"/>
                  </a:lnTo>
                  <a:lnTo>
                    <a:pt x="319473" y="1296830"/>
                  </a:lnTo>
                  <a:lnTo>
                    <a:pt x="271602" y="1291092"/>
                  </a:lnTo>
                  <a:lnTo>
                    <a:pt x="226515" y="1279082"/>
                  </a:lnTo>
                  <a:lnTo>
                    <a:pt x="185079" y="1261337"/>
                  </a:lnTo>
                  <a:lnTo>
                    <a:pt x="148158" y="1238394"/>
                  </a:lnTo>
                  <a:lnTo>
                    <a:pt x="116618" y="1210789"/>
                  </a:lnTo>
                  <a:lnTo>
                    <a:pt x="91324" y="1179061"/>
                  </a:lnTo>
                  <a:lnTo>
                    <a:pt x="73143" y="1143747"/>
                  </a:lnTo>
                  <a:lnTo>
                    <a:pt x="62939" y="1105384"/>
                  </a:lnTo>
                  <a:lnTo>
                    <a:pt x="62467" y="1058023"/>
                  </a:lnTo>
                  <a:lnTo>
                    <a:pt x="74877" y="1012245"/>
                  </a:lnTo>
                  <a:lnTo>
                    <a:pt x="99479" y="969635"/>
                  </a:lnTo>
                  <a:lnTo>
                    <a:pt x="135583" y="931775"/>
                  </a:lnTo>
                  <a:lnTo>
                    <a:pt x="90542" y="905710"/>
                  </a:lnTo>
                  <a:lnTo>
                    <a:pt x="54071" y="874034"/>
                  </a:lnTo>
                  <a:lnTo>
                    <a:pt x="26563" y="837946"/>
                  </a:lnTo>
                  <a:lnTo>
                    <a:pt x="8409" y="798647"/>
                  </a:lnTo>
                  <a:lnTo>
                    <a:pt x="0" y="757336"/>
                  </a:lnTo>
                  <a:lnTo>
                    <a:pt x="1727" y="715212"/>
                  </a:lnTo>
                  <a:lnTo>
                    <a:pt x="13983" y="673475"/>
                  </a:lnTo>
                  <a:lnTo>
                    <a:pt x="37158" y="633325"/>
                  </a:lnTo>
                  <a:lnTo>
                    <a:pt x="67568" y="599833"/>
                  </a:lnTo>
                  <a:lnTo>
                    <a:pt x="104842" y="571827"/>
                  </a:lnTo>
                  <a:lnTo>
                    <a:pt x="147828" y="549886"/>
                  </a:lnTo>
                  <a:lnTo>
                    <a:pt x="195374" y="534590"/>
                  </a:lnTo>
                  <a:lnTo>
                    <a:pt x="246327" y="526518"/>
                  </a:lnTo>
                  <a:lnTo>
                    <a:pt x="248740" y="521565"/>
                  </a:lnTo>
                  <a:close/>
                </a:path>
              </a:pathLst>
            </a:custGeom>
            <a:ln w="12700">
              <a:solidFill>
                <a:srgbClr val="000000"/>
              </a:solidFill>
            </a:ln>
          </p:spPr>
          <p:txBody>
            <a:bodyPr wrap="square" lIns="0" tIns="0" rIns="0" bIns="0" rtlCol="0"/>
            <a:lstStyle/>
            <a:p>
              <a:endParaRPr/>
            </a:p>
          </p:txBody>
        </p:sp>
        <p:sp>
          <p:nvSpPr>
            <p:cNvPr id="40" name="object 40"/>
            <p:cNvSpPr/>
            <p:nvPr/>
          </p:nvSpPr>
          <p:spPr>
            <a:xfrm>
              <a:off x="6088507" y="4054347"/>
              <a:ext cx="201294" cy="188721"/>
            </a:xfrm>
            <a:prstGeom prst="rect">
              <a:avLst/>
            </a:prstGeom>
            <a:blipFill>
              <a:blip r:embed="rId3" cstate="print"/>
              <a:stretch>
                <a:fillRect/>
              </a:stretch>
            </a:blipFill>
          </p:spPr>
          <p:txBody>
            <a:bodyPr wrap="square" lIns="0" tIns="0" rIns="0" bIns="0" rtlCol="0"/>
            <a:lstStyle/>
            <a:p>
              <a:endParaRPr/>
            </a:p>
          </p:txBody>
        </p:sp>
        <p:sp>
          <p:nvSpPr>
            <p:cNvPr id="41" name="object 41"/>
            <p:cNvSpPr/>
            <p:nvPr/>
          </p:nvSpPr>
          <p:spPr>
            <a:xfrm>
              <a:off x="6150229" y="2794761"/>
              <a:ext cx="2510155" cy="1413510"/>
            </a:xfrm>
            <a:custGeom>
              <a:avLst/>
              <a:gdLst/>
              <a:ahLst/>
              <a:cxnLst/>
              <a:rect l="l" t="t" r="r" b="b"/>
              <a:pathLst>
                <a:path w="2510154" h="1413510">
                  <a:moveTo>
                    <a:pt x="311023" y="1280921"/>
                  </a:moveTo>
                  <a:lnTo>
                    <a:pt x="304284" y="1322651"/>
                  </a:lnTo>
                  <a:lnTo>
                    <a:pt x="285525" y="1358906"/>
                  </a:lnTo>
                  <a:lnTo>
                    <a:pt x="256927" y="1387504"/>
                  </a:lnTo>
                  <a:lnTo>
                    <a:pt x="220672" y="1406263"/>
                  </a:lnTo>
                  <a:lnTo>
                    <a:pt x="178943" y="1413002"/>
                  </a:lnTo>
                  <a:lnTo>
                    <a:pt x="137165" y="1406263"/>
                  </a:lnTo>
                  <a:lnTo>
                    <a:pt x="100904" y="1387504"/>
                  </a:lnTo>
                  <a:lnTo>
                    <a:pt x="72323" y="1358906"/>
                  </a:lnTo>
                  <a:lnTo>
                    <a:pt x="53588" y="1322651"/>
                  </a:lnTo>
                  <a:lnTo>
                    <a:pt x="46862" y="1280921"/>
                  </a:lnTo>
                  <a:lnTo>
                    <a:pt x="53588" y="1239144"/>
                  </a:lnTo>
                  <a:lnTo>
                    <a:pt x="72323" y="1202883"/>
                  </a:lnTo>
                  <a:lnTo>
                    <a:pt x="100904" y="1174302"/>
                  </a:lnTo>
                  <a:lnTo>
                    <a:pt x="137165" y="1155567"/>
                  </a:lnTo>
                  <a:lnTo>
                    <a:pt x="178943" y="1148842"/>
                  </a:lnTo>
                  <a:lnTo>
                    <a:pt x="220672" y="1155567"/>
                  </a:lnTo>
                  <a:lnTo>
                    <a:pt x="256927" y="1174302"/>
                  </a:lnTo>
                  <a:lnTo>
                    <a:pt x="285525" y="1202883"/>
                  </a:lnTo>
                  <a:lnTo>
                    <a:pt x="304284" y="1239144"/>
                  </a:lnTo>
                  <a:lnTo>
                    <a:pt x="311023" y="1280921"/>
                  </a:lnTo>
                  <a:close/>
                </a:path>
                <a:path w="2510154" h="1413510">
                  <a:moveTo>
                    <a:pt x="160400" y="874521"/>
                  </a:moveTo>
                  <a:lnTo>
                    <a:pt x="118514" y="874565"/>
                  </a:lnTo>
                  <a:lnTo>
                    <a:pt x="77343" y="869632"/>
                  </a:lnTo>
                  <a:lnTo>
                    <a:pt x="37599" y="859841"/>
                  </a:lnTo>
                  <a:lnTo>
                    <a:pt x="0" y="845312"/>
                  </a:lnTo>
                </a:path>
                <a:path w="2510154" h="1413510">
                  <a:moveTo>
                    <a:pt x="301879" y="1194562"/>
                  </a:moveTo>
                  <a:lnTo>
                    <a:pt x="284817" y="1199441"/>
                  </a:lnTo>
                  <a:lnTo>
                    <a:pt x="267398" y="1203404"/>
                  </a:lnTo>
                  <a:lnTo>
                    <a:pt x="249693" y="1206438"/>
                  </a:lnTo>
                  <a:lnTo>
                    <a:pt x="231775" y="1208532"/>
                  </a:lnTo>
                </a:path>
                <a:path w="2510154" h="1413510">
                  <a:moveTo>
                    <a:pt x="906652" y="1348358"/>
                  </a:moveTo>
                  <a:lnTo>
                    <a:pt x="894490" y="1333055"/>
                  </a:lnTo>
                  <a:lnTo>
                    <a:pt x="883364" y="1317275"/>
                  </a:lnTo>
                  <a:lnTo>
                    <a:pt x="873309" y="1301067"/>
                  </a:lnTo>
                  <a:lnTo>
                    <a:pt x="864362" y="1284477"/>
                  </a:lnTo>
                </a:path>
                <a:path w="2510154" h="1413510">
                  <a:moveTo>
                    <a:pt x="1688592" y="1189101"/>
                  </a:moveTo>
                  <a:lnTo>
                    <a:pt x="1686169" y="1206859"/>
                  </a:lnTo>
                  <a:lnTo>
                    <a:pt x="1682543" y="1224486"/>
                  </a:lnTo>
                  <a:lnTo>
                    <a:pt x="1677751" y="1241946"/>
                  </a:lnTo>
                  <a:lnTo>
                    <a:pt x="1671827" y="1259205"/>
                  </a:lnTo>
                </a:path>
                <a:path w="2510154" h="1413510">
                  <a:moveTo>
                    <a:pt x="2024379" y="756285"/>
                  </a:moveTo>
                  <a:lnTo>
                    <a:pt x="2075832" y="780308"/>
                  </a:lnTo>
                  <a:lnTo>
                    <a:pt x="2120932" y="810067"/>
                  </a:lnTo>
                  <a:lnTo>
                    <a:pt x="2159084" y="844799"/>
                  </a:lnTo>
                  <a:lnTo>
                    <a:pt x="2189688" y="883738"/>
                  </a:lnTo>
                  <a:lnTo>
                    <a:pt x="2212149" y="926120"/>
                  </a:lnTo>
                  <a:lnTo>
                    <a:pt x="2225867" y="971182"/>
                  </a:lnTo>
                  <a:lnTo>
                    <a:pt x="2230247" y="1018158"/>
                  </a:lnTo>
                </a:path>
                <a:path w="2510154" h="1413510">
                  <a:moveTo>
                    <a:pt x="2510028" y="477520"/>
                  </a:moveTo>
                  <a:lnTo>
                    <a:pt x="2492611" y="505057"/>
                  </a:lnTo>
                  <a:lnTo>
                    <a:pt x="2471372" y="530748"/>
                  </a:lnTo>
                  <a:lnTo>
                    <a:pt x="2446537" y="554368"/>
                  </a:lnTo>
                  <a:lnTo>
                    <a:pt x="2418334" y="575690"/>
                  </a:lnTo>
                </a:path>
                <a:path w="2510154" h="1413510">
                  <a:moveTo>
                    <a:pt x="2290064" y="113284"/>
                  </a:moveTo>
                  <a:lnTo>
                    <a:pt x="2292300" y="124759"/>
                  </a:lnTo>
                  <a:lnTo>
                    <a:pt x="2293858" y="136318"/>
                  </a:lnTo>
                  <a:lnTo>
                    <a:pt x="2294725" y="147949"/>
                  </a:lnTo>
                  <a:lnTo>
                    <a:pt x="2294890" y="159638"/>
                  </a:lnTo>
                </a:path>
                <a:path w="2510154" h="1413510">
                  <a:moveTo>
                    <a:pt x="1704594" y="59182"/>
                  </a:moveTo>
                  <a:lnTo>
                    <a:pt x="1714255" y="43380"/>
                  </a:lnTo>
                  <a:lnTo>
                    <a:pt x="1725310" y="28209"/>
                  </a:lnTo>
                  <a:lnTo>
                    <a:pt x="1737723" y="13729"/>
                  </a:lnTo>
                  <a:lnTo>
                    <a:pt x="1751456" y="0"/>
                  </a:lnTo>
                </a:path>
                <a:path w="2510154" h="1413510">
                  <a:moveTo>
                    <a:pt x="1265301" y="87375"/>
                  </a:moveTo>
                  <a:lnTo>
                    <a:pt x="1269442" y="74183"/>
                  </a:lnTo>
                  <a:lnTo>
                    <a:pt x="1274619" y="61277"/>
                  </a:lnTo>
                  <a:lnTo>
                    <a:pt x="1280820" y="48656"/>
                  </a:lnTo>
                  <a:lnTo>
                    <a:pt x="1288034" y="36322"/>
                  </a:lnTo>
                </a:path>
                <a:path w="2510154" h="1413510">
                  <a:moveTo>
                    <a:pt x="749807" y="104648"/>
                  </a:moveTo>
                  <a:lnTo>
                    <a:pt x="771757" y="115528"/>
                  </a:lnTo>
                  <a:lnTo>
                    <a:pt x="792813" y="127396"/>
                  </a:lnTo>
                  <a:lnTo>
                    <a:pt x="812940" y="140241"/>
                  </a:lnTo>
                  <a:lnTo>
                    <a:pt x="832103" y="154050"/>
                  </a:lnTo>
                </a:path>
                <a:path w="2510154" h="1413510">
                  <a:moveTo>
                    <a:pt x="124587" y="493395"/>
                  </a:moveTo>
                  <a:lnTo>
                    <a:pt x="119987" y="480562"/>
                  </a:lnTo>
                  <a:lnTo>
                    <a:pt x="116077" y="467598"/>
                  </a:lnTo>
                  <a:lnTo>
                    <a:pt x="112835" y="454515"/>
                  </a:lnTo>
                  <a:lnTo>
                    <a:pt x="110236" y="441325"/>
                  </a:lnTo>
                </a:path>
              </a:pathLst>
            </a:custGeom>
            <a:ln w="12700">
              <a:solidFill>
                <a:srgbClr val="000000"/>
              </a:solidFill>
            </a:ln>
          </p:spPr>
          <p:txBody>
            <a:bodyPr wrap="square" lIns="0" tIns="0" rIns="0" bIns="0" rtlCol="0"/>
            <a:lstStyle/>
            <a:p>
              <a:endParaRPr/>
            </a:p>
          </p:txBody>
        </p:sp>
      </p:grpSp>
      <p:sp>
        <p:nvSpPr>
          <p:cNvPr id="42" name="object 42"/>
          <p:cNvSpPr txBox="1"/>
          <p:nvPr/>
        </p:nvSpPr>
        <p:spPr>
          <a:xfrm>
            <a:off x="6524243" y="3082671"/>
            <a:ext cx="1718945" cy="757555"/>
          </a:xfrm>
          <a:prstGeom prst="rect">
            <a:avLst/>
          </a:prstGeom>
        </p:spPr>
        <p:txBody>
          <a:bodyPr vert="horz" wrap="square" lIns="0" tIns="12700" rIns="0" bIns="0" rtlCol="0">
            <a:spAutoFit/>
          </a:bodyPr>
          <a:lstStyle/>
          <a:p>
            <a:pPr marL="12700" marR="5080">
              <a:lnSpc>
                <a:spcPct val="100000"/>
              </a:lnSpc>
              <a:spcBef>
                <a:spcPts val="100"/>
              </a:spcBef>
            </a:pPr>
            <a:r>
              <a:rPr sz="2400" b="1" dirty="0">
                <a:solidFill>
                  <a:srgbClr val="FFFF00"/>
                </a:solidFill>
                <a:latin typeface="Carlito"/>
                <a:cs typeface="Carlito"/>
              </a:rPr>
              <a:t>Se </a:t>
            </a:r>
            <a:r>
              <a:rPr sz="2400" b="1" spc="-10" dirty="0">
                <a:solidFill>
                  <a:srgbClr val="FFFF00"/>
                </a:solidFill>
                <a:latin typeface="Carlito"/>
                <a:cs typeface="Carlito"/>
              </a:rPr>
              <a:t>tourner  </a:t>
            </a:r>
            <a:r>
              <a:rPr sz="2400" b="1" spc="-210" dirty="0">
                <a:solidFill>
                  <a:srgbClr val="FFFF00"/>
                </a:solidFill>
                <a:latin typeface="Arial"/>
                <a:cs typeface="Arial"/>
              </a:rPr>
              <a:t>vers</a:t>
            </a:r>
            <a:r>
              <a:rPr sz="2400" b="1" spc="-204" dirty="0">
                <a:solidFill>
                  <a:srgbClr val="FFFF00"/>
                </a:solidFill>
                <a:latin typeface="Arial"/>
                <a:cs typeface="Arial"/>
              </a:rPr>
              <a:t> </a:t>
            </a:r>
            <a:r>
              <a:rPr sz="2400" b="1" spc="-135" dirty="0">
                <a:solidFill>
                  <a:srgbClr val="FFFF00"/>
                </a:solidFill>
                <a:latin typeface="Arial"/>
                <a:cs typeface="Arial"/>
              </a:rPr>
              <a:t>l’éthique</a:t>
            </a:r>
            <a:endParaRPr sz="2400">
              <a:latin typeface="Arial"/>
              <a:cs typeface="Arial"/>
            </a:endParaRPr>
          </a:p>
        </p:txBody>
      </p:sp>
      <p:grpSp>
        <p:nvGrpSpPr>
          <p:cNvPr id="43" name="object 43"/>
          <p:cNvGrpSpPr/>
          <p:nvPr/>
        </p:nvGrpSpPr>
        <p:grpSpPr>
          <a:xfrm>
            <a:off x="2328417" y="4493514"/>
            <a:ext cx="2244090" cy="2177415"/>
            <a:chOff x="2328417" y="4493514"/>
            <a:chExt cx="2244090" cy="2177415"/>
          </a:xfrm>
        </p:grpSpPr>
        <p:sp>
          <p:nvSpPr>
            <p:cNvPr id="44" name="object 44"/>
            <p:cNvSpPr/>
            <p:nvPr/>
          </p:nvSpPr>
          <p:spPr>
            <a:xfrm>
              <a:off x="2328417" y="5698164"/>
              <a:ext cx="933957" cy="713348"/>
            </a:xfrm>
            <a:prstGeom prst="rect">
              <a:avLst/>
            </a:prstGeom>
            <a:blipFill>
              <a:blip r:embed="rId4" cstate="print"/>
              <a:stretch>
                <a:fillRect/>
              </a:stretch>
            </a:blipFill>
          </p:spPr>
          <p:txBody>
            <a:bodyPr wrap="square" lIns="0" tIns="0" rIns="0" bIns="0" rtlCol="0"/>
            <a:lstStyle/>
            <a:p>
              <a:endParaRPr/>
            </a:p>
          </p:txBody>
        </p:sp>
        <p:sp>
          <p:nvSpPr>
            <p:cNvPr id="45" name="object 45"/>
            <p:cNvSpPr/>
            <p:nvPr/>
          </p:nvSpPr>
          <p:spPr>
            <a:xfrm>
              <a:off x="2931413" y="4493514"/>
              <a:ext cx="622300" cy="1157605"/>
            </a:xfrm>
            <a:custGeom>
              <a:avLst/>
              <a:gdLst/>
              <a:ahLst/>
              <a:cxnLst/>
              <a:rect l="l" t="t" r="r" b="b"/>
              <a:pathLst>
                <a:path w="622300" h="1157604">
                  <a:moveTo>
                    <a:pt x="574150" y="53650"/>
                  </a:moveTo>
                  <a:lnTo>
                    <a:pt x="0" y="1141031"/>
                  </a:lnTo>
                  <a:lnTo>
                    <a:pt x="30861" y="1157338"/>
                  </a:lnTo>
                  <a:lnTo>
                    <a:pt x="604986" y="69956"/>
                  </a:lnTo>
                  <a:lnTo>
                    <a:pt x="574150" y="53650"/>
                  </a:lnTo>
                  <a:close/>
                </a:path>
                <a:path w="622300" h="1157604">
                  <a:moveTo>
                    <a:pt x="621302" y="38227"/>
                  </a:moveTo>
                  <a:lnTo>
                    <a:pt x="582295" y="38227"/>
                  </a:lnTo>
                  <a:lnTo>
                    <a:pt x="613156" y="54483"/>
                  </a:lnTo>
                  <a:lnTo>
                    <a:pt x="604986" y="69956"/>
                  </a:lnTo>
                  <a:lnTo>
                    <a:pt x="620395" y="78105"/>
                  </a:lnTo>
                  <a:lnTo>
                    <a:pt x="621302" y="38227"/>
                  </a:lnTo>
                  <a:close/>
                </a:path>
                <a:path w="622300" h="1157604">
                  <a:moveTo>
                    <a:pt x="582295" y="38227"/>
                  </a:moveTo>
                  <a:lnTo>
                    <a:pt x="574150" y="53650"/>
                  </a:lnTo>
                  <a:lnTo>
                    <a:pt x="604986" y="69956"/>
                  </a:lnTo>
                  <a:lnTo>
                    <a:pt x="613156" y="54483"/>
                  </a:lnTo>
                  <a:lnTo>
                    <a:pt x="582295" y="38227"/>
                  </a:lnTo>
                  <a:close/>
                </a:path>
                <a:path w="622300" h="1157604">
                  <a:moveTo>
                    <a:pt x="622173" y="0"/>
                  </a:moveTo>
                  <a:lnTo>
                    <a:pt x="558673" y="45466"/>
                  </a:lnTo>
                  <a:lnTo>
                    <a:pt x="574150" y="53650"/>
                  </a:lnTo>
                  <a:lnTo>
                    <a:pt x="582295" y="38227"/>
                  </a:lnTo>
                  <a:lnTo>
                    <a:pt x="621302" y="38227"/>
                  </a:lnTo>
                  <a:lnTo>
                    <a:pt x="622173" y="0"/>
                  </a:lnTo>
                  <a:close/>
                </a:path>
              </a:pathLst>
            </a:custGeom>
            <a:solidFill>
              <a:srgbClr val="000000"/>
            </a:solidFill>
          </p:spPr>
          <p:txBody>
            <a:bodyPr wrap="square" lIns="0" tIns="0" rIns="0" bIns="0" rtlCol="0"/>
            <a:lstStyle/>
            <a:p>
              <a:endParaRPr/>
            </a:p>
          </p:txBody>
        </p:sp>
        <p:sp>
          <p:nvSpPr>
            <p:cNvPr id="46" name="object 46"/>
            <p:cNvSpPr/>
            <p:nvPr/>
          </p:nvSpPr>
          <p:spPr>
            <a:xfrm>
              <a:off x="3728592" y="4545965"/>
              <a:ext cx="843423" cy="2124840"/>
            </a:xfrm>
            <a:prstGeom prst="rect">
              <a:avLst/>
            </a:prstGeom>
            <a:blipFill>
              <a:blip r:embed="rId5" cstate="print"/>
              <a:stretch>
                <a:fillRect/>
              </a:stretch>
            </a:blipFill>
          </p:spPr>
          <p:txBody>
            <a:bodyPr wrap="square" lIns="0" tIns="0" rIns="0" bIns="0" rtlCol="0"/>
            <a:lstStyle/>
            <a:p>
              <a:endParaRPr/>
            </a:p>
          </p:txBody>
        </p:sp>
      </p:grpSp>
      <p:grpSp>
        <p:nvGrpSpPr>
          <p:cNvPr id="47" name="object 47"/>
          <p:cNvGrpSpPr/>
          <p:nvPr/>
        </p:nvGrpSpPr>
        <p:grpSpPr>
          <a:xfrm>
            <a:off x="-5080" y="0"/>
            <a:ext cx="9154160" cy="1033780"/>
            <a:chOff x="-5080" y="0"/>
            <a:chExt cx="9154160" cy="1033780"/>
          </a:xfrm>
          <a:solidFill>
            <a:srgbClr val="F8EDEC"/>
          </a:solidFill>
        </p:grpSpPr>
        <p:sp>
          <p:nvSpPr>
            <p:cNvPr id="48" name="object 48"/>
            <p:cNvSpPr/>
            <p:nvPr/>
          </p:nvSpPr>
          <p:spPr>
            <a:xfrm>
              <a:off x="0" y="713739"/>
              <a:ext cx="9143999" cy="68580"/>
            </a:xfrm>
            <a:prstGeom prst="rect">
              <a:avLst/>
            </a:prstGeom>
            <a:grpFill/>
          </p:spPr>
          <p:txBody>
            <a:bodyPr wrap="square" lIns="0" tIns="0" rIns="0" bIns="0" rtlCol="0"/>
            <a:lstStyle/>
            <a:p>
              <a:endParaRPr/>
            </a:p>
          </p:txBody>
        </p:sp>
        <p:sp>
          <p:nvSpPr>
            <p:cNvPr id="49" name="object 49"/>
            <p:cNvSpPr/>
            <p:nvPr/>
          </p:nvSpPr>
          <p:spPr>
            <a:xfrm>
              <a:off x="2811780" y="713739"/>
              <a:ext cx="3517900" cy="314960"/>
            </a:xfrm>
            <a:prstGeom prst="rect">
              <a:avLst/>
            </a:prstGeom>
            <a:grpFill/>
          </p:spPr>
          <p:txBody>
            <a:bodyPr wrap="square" lIns="0" tIns="0" rIns="0" bIns="0" rtlCol="0"/>
            <a:lstStyle/>
            <a:p>
              <a:endParaRPr/>
            </a:p>
          </p:txBody>
        </p:sp>
        <p:sp>
          <p:nvSpPr>
            <p:cNvPr id="50" name="object 50"/>
            <p:cNvSpPr/>
            <p:nvPr/>
          </p:nvSpPr>
          <p:spPr>
            <a:xfrm>
              <a:off x="0" y="0"/>
              <a:ext cx="9144000" cy="713739"/>
            </a:xfrm>
            <a:prstGeom prst="rect">
              <a:avLst/>
            </a:prstGeom>
            <a:grpFill/>
          </p:spPr>
          <p:txBody>
            <a:bodyPr wrap="square" lIns="0" tIns="0" rIns="0" bIns="0" rtlCol="0"/>
            <a:lstStyle/>
            <a:p>
              <a:endParaRPr/>
            </a:p>
          </p:txBody>
        </p:sp>
        <p:sp>
          <p:nvSpPr>
            <p:cNvPr id="51" name="object 51"/>
            <p:cNvSpPr/>
            <p:nvPr/>
          </p:nvSpPr>
          <p:spPr>
            <a:xfrm>
              <a:off x="0" y="0"/>
              <a:ext cx="9144000" cy="713740"/>
            </a:xfrm>
            <a:custGeom>
              <a:avLst/>
              <a:gdLst/>
              <a:ahLst/>
              <a:cxnLst/>
              <a:rect l="l" t="t" r="r" b="b"/>
              <a:pathLst>
                <a:path w="9144000" h="713740">
                  <a:moveTo>
                    <a:pt x="0" y="713739"/>
                  </a:moveTo>
                  <a:lnTo>
                    <a:pt x="9144000" y="713739"/>
                  </a:lnTo>
                  <a:lnTo>
                    <a:pt x="9144000" y="0"/>
                  </a:lnTo>
                  <a:lnTo>
                    <a:pt x="0" y="0"/>
                  </a:lnTo>
                  <a:lnTo>
                    <a:pt x="0" y="713739"/>
                  </a:lnTo>
                  <a:close/>
                </a:path>
              </a:pathLst>
            </a:custGeom>
            <a:grpFill/>
            <a:ln w="10160">
              <a:solidFill>
                <a:srgbClr val="97B853"/>
              </a:solidFill>
            </a:ln>
          </p:spPr>
          <p:txBody>
            <a:bodyPr wrap="square" lIns="0" tIns="0" rIns="0" bIns="0" rtlCol="0"/>
            <a:lstStyle/>
            <a:p>
              <a:endParaRPr/>
            </a:p>
          </p:txBody>
        </p:sp>
      </p:grpSp>
      <p:sp>
        <p:nvSpPr>
          <p:cNvPr id="52" name="object 52"/>
          <p:cNvSpPr txBox="1">
            <a:spLocks noGrp="1"/>
          </p:cNvSpPr>
          <p:nvPr>
            <p:ph type="title"/>
          </p:nvPr>
        </p:nvSpPr>
        <p:spPr>
          <a:xfrm>
            <a:off x="939482" y="22225"/>
            <a:ext cx="7591425" cy="1320874"/>
          </a:xfrm>
          <a:prstGeom prst="rect">
            <a:avLst/>
          </a:prstGeom>
        </p:spPr>
        <p:txBody>
          <a:bodyPr vert="horz" wrap="square" lIns="0" tIns="12700" rIns="0" bIns="0" rtlCol="0">
            <a:spAutoFit/>
          </a:bodyPr>
          <a:lstStyle/>
          <a:p>
            <a:pPr marL="12700">
              <a:lnSpc>
                <a:spcPts val="5090"/>
              </a:lnSpc>
            </a:pPr>
            <a:r>
              <a:rPr lang="fr-FR" sz="4400" spc="-5" dirty="0" smtClean="0"/>
              <a:t/>
            </a:r>
            <a:br>
              <a:rPr lang="fr-FR" sz="4400" spc="-5" dirty="0" smtClean="0"/>
            </a:br>
            <a:r>
              <a:rPr sz="4400" spc="-5" smtClean="0"/>
              <a:t>Quelle </a:t>
            </a:r>
            <a:r>
              <a:rPr sz="4400" dirty="0">
                <a:latin typeface="Times New Roman"/>
                <a:cs typeface="Times New Roman"/>
              </a:rPr>
              <a:t>éthique </a:t>
            </a:r>
            <a:r>
              <a:rPr sz="4400" spc="-85" dirty="0">
                <a:latin typeface="Arial"/>
                <a:cs typeface="Arial"/>
              </a:rPr>
              <a:t>pour </a:t>
            </a:r>
            <a:r>
              <a:rPr sz="4400" spc="-114" dirty="0">
                <a:latin typeface="Arial"/>
                <a:cs typeface="Arial"/>
              </a:rPr>
              <a:t>l’Université</a:t>
            </a:r>
            <a:r>
              <a:rPr sz="4400" spc="-265" dirty="0">
                <a:latin typeface="Arial"/>
                <a:cs typeface="Arial"/>
              </a:rPr>
              <a:t> </a:t>
            </a:r>
            <a:r>
              <a:rPr sz="4400" dirty="0"/>
              <a:t>?</a:t>
            </a:r>
            <a:endParaRPr sz="4400">
              <a:latin typeface="Arial"/>
              <a:cs typeface="Arial"/>
            </a:endParaRPr>
          </a:p>
        </p:txBody>
      </p:sp>
      <p:sp>
        <p:nvSpPr>
          <p:cNvPr id="55" name="Espace réservé du numéro de diapositive 54"/>
          <p:cNvSpPr>
            <a:spLocks noGrp="1"/>
          </p:cNvSpPr>
          <p:nvPr>
            <p:ph type="sldNum" sz="quarter" idx="12"/>
          </p:nvPr>
        </p:nvSpPr>
        <p:spPr/>
        <p:txBody>
          <a:bodyPr/>
          <a:lstStyle/>
          <a:p>
            <a:fld id="{10B408C1-56E8-4846-B85C-DE4FE9FCDE22}"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428736"/>
            <a:ext cx="8643998" cy="4324261"/>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L’éthique peut poser problème  et montrer ses limites</a:t>
            </a:r>
          </a:p>
          <a:p>
            <a:endParaRPr lang="fr-FR" sz="2200" dirty="0" smtClean="0">
              <a:latin typeface="Times New Roman" pitchFamily="18" charset="0"/>
              <a:cs typeface="Times New Roman" pitchFamily="18" charset="0"/>
            </a:endParaRPr>
          </a:p>
          <a:p>
            <a:pPr>
              <a:lnSpc>
                <a:spcPct val="150000"/>
              </a:lnSpc>
              <a:buFont typeface="Arial" pitchFamily="34" charset="0"/>
              <a:buChar char="•"/>
            </a:pPr>
            <a:r>
              <a:rPr lang="fr-FR" sz="2200" dirty="0" smtClean="0">
                <a:latin typeface="Times New Roman" pitchFamily="18" charset="0"/>
                <a:cs typeface="Times New Roman" pitchFamily="18" charset="0"/>
              </a:rPr>
              <a:t>Comment déterminer où commencent et où finissent les pouvoirs  d’un acteur du système universitaire (professeur, responsable administratif, représentant étudiant …) ?</a:t>
            </a:r>
          </a:p>
          <a:p>
            <a:pPr>
              <a:lnSpc>
                <a:spcPct val="150000"/>
              </a:lnSpc>
              <a:buFont typeface="Arial" pitchFamily="34" charset="0"/>
              <a:buChar char="•"/>
            </a:pPr>
            <a:r>
              <a:rPr lang="fr-FR" sz="2200" dirty="0" smtClean="0">
                <a:latin typeface="Times New Roman" pitchFamily="18" charset="0"/>
                <a:cs typeface="Times New Roman" pitchFamily="18" charset="0"/>
              </a:rPr>
              <a:t>Comment définir les devoirs et droits de chacune des parties prenantes ?</a:t>
            </a:r>
          </a:p>
          <a:p>
            <a:pPr>
              <a:lnSpc>
                <a:spcPct val="150000"/>
              </a:lnSpc>
              <a:buFont typeface="Arial" pitchFamily="34" charset="0"/>
              <a:buChar char="•"/>
            </a:pPr>
            <a:r>
              <a:rPr lang="fr-FR" sz="2200" dirty="0" smtClean="0">
                <a:latin typeface="Times New Roman" pitchFamily="18" charset="0"/>
                <a:cs typeface="Times New Roman" pitchFamily="18" charset="0"/>
              </a:rPr>
              <a:t>Où commence l’abus ? et quelle limite pour le tolérable ?</a:t>
            </a:r>
          </a:p>
          <a:p>
            <a:pPr>
              <a:lnSpc>
                <a:spcPct val="150000"/>
              </a:lnSpc>
              <a:buFont typeface="Arial" pitchFamily="34" charset="0"/>
              <a:buChar char="•"/>
            </a:pPr>
            <a:r>
              <a:rPr lang="fr-FR" sz="2200" dirty="0" smtClean="0">
                <a:latin typeface="Times New Roman" pitchFamily="18" charset="0"/>
                <a:cs typeface="Times New Roman" pitchFamily="18" charset="0"/>
              </a:rPr>
              <a:t>Quels moyens de recours envisager ? et avec quelle efficacité ?</a:t>
            </a:r>
          </a:p>
          <a:p>
            <a:pPr>
              <a:lnSpc>
                <a:spcPct val="150000"/>
              </a:lnSpc>
              <a:buFont typeface="Arial" pitchFamily="34" charset="0"/>
              <a:buChar char="•"/>
            </a:pPr>
            <a:r>
              <a:rPr lang="fr-FR" sz="2200" dirty="0" smtClean="0">
                <a:latin typeface="Times New Roman" pitchFamily="18" charset="0"/>
                <a:cs typeface="Times New Roman" pitchFamily="18" charset="0"/>
              </a:rPr>
              <a:t>Comment pérenniser la démarche et introduire cette nouvelle culture?</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e 2"/>
          <p:cNvSpPr/>
          <p:nvPr/>
        </p:nvSpPr>
        <p:spPr>
          <a:xfrm>
            <a:off x="1142976" y="0"/>
            <a:ext cx="7715272" cy="8572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p:cNvSpPr txBox="1"/>
          <p:nvPr/>
        </p:nvSpPr>
        <p:spPr>
          <a:xfrm>
            <a:off x="500002" y="214290"/>
            <a:ext cx="8643998" cy="430887"/>
          </a:xfrm>
          <a:prstGeom prst="rect">
            <a:avLst/>
          </a:prstGeom>
          <a:noFill/>
        </p:spPr>
        <p:txBody>
          <a:bodyPr wrap="square" rtlCol="0">
            <a:spAutoFit/>
          </a:bodyPr>
          <a:lstStyle/>
          <a:p>
            <a:pPr algn="ctr"/>
            <a:r>
              <a:rPr lang="fr-FR" sz="2200" dirty="0" smtClean="0">
                <a:latin typeface="Times New Roman" pitchFamily="18" charset="0"/>
                <a:cs typeface="Times New Roman" pitchFamily="18" charset="0"/>
              </a:rPr>
              <a:t>Différences entre la morale et l’éthique</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8" name="ZoneTexte 7"/>
          <p:cNvSpPr txBox="1"/>
          <p:nvPr/>
        </p:nvSpPr>
        <p:spPr>
          <a:xfrm>
            <a:off x="214282" y="1585734"/>
            <a:ext cx="4214842" cy="4918115"/>
          </a:xfrm>
          <a:prstGeom prst="roundRect">
            <a:avLst/>
          </a:prstGeom>
          <a:solidFill>
            <a:schemeClr val="bg1">
              <a:lumMod val="85000"/>
            </a:schemeClr>
          </a:solidFill>
        </p:spPr>
        <p:txBody>
          <a:bodyPr wrap="square" rtlCol="0">
            <a:spAutoFit/>
          </a:bodyPr>
          <a:lstStyle/>
          <a:p>
            <a:pPr algn="just">
              <a:lnSpc>
                <a:spcPct val="150000"/>
              </a:lnSpc>
              <a:buFont typeface="Arial" pitchFamily="34" charset="0"/>
              <a:buChar char="•"/>
            </a:pPr>
            <a:r>
              <a:rPr lang="fr-FR" sz="1600" dirty="0" smtClean="0">
                <a:latin typeface="Times New Roman" pitchFamily="18" charset="0"/>
                <a:cs typeface="Times New Roman" pitchFamily="18" charset="0"/>
              </a:rPr>
              <a:t> Théorise les principes et les valeurs qui devraient régir le comportement humain.</a:t>
            </a:r>
          </a:p>
          <a:p>
            <a:pPr algn="just">
              <a:lnSpc>
                <a:spcPct val="150000"/>
              </a:lnSpc>
              <a:buFont typeface="Arial" pitchFamily="34" charset="0"/>
              <a:buChar char="•"/>
            </a:pPr>
            <a:r>
              <a:rPr lang="fr-FR" sz="1600" dirty="0" smtClean="0">
                <a:latin typeface="Times New Roman" pitchFamily="18" charset="0"/>
                <a:cs typeface="Times New Roman" pitchFamily="18" charset="0"/>
              </a:rPr>
              <a:t> C'est une discipline normative.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est basée sur une réflexion individuelle.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vise à construire des valeurs absolues, universelles et impérissables.</a:t>
            </a:r>
          </a:p>
          <a:p>
            <a:pPr algn="just">
              <a:lnSpc>
                <a:spcPct val="150000"/>
              </a:lnSpc>
              <a:buFont typeface="Arial" pitchFamily="34" charset="0"/>
              <a:buChar char="•"/>
            </a:pPr>
            <a:r>
              <a:rPr lang="fr-FR" sz="1600" dirty="0" smtClean="0">
                <a:latin typeface="Times New Roman" pitchFamily="18" charset="0"/>
                <a:cs typeface="Times New Roman" pitchFamily="18" charset="0"/>
              </a:rPr>
              <a:t> A une connotation laïque,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part de notre intérieur,</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nous responsabilise,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est discernement et jugement éclairé.</a:t>
            </a:r>
          </a:p>
          <a:p>
            <a:pPr algn="just">
              <a:lnSpc>
                <a:spcPct val="150000"/>
              </a:lnSpc>
            </a:pPr>
            <a:endParaRPr lang="fr-FR" sz="1600" dirty="0">
              <a:latin typeface="Times New Roman" pitchFamily="18" charset="0"/>
              <a:cs typeface="Times New Roman" pitchFamily="18" charset="0"/>
            </a:endParaRPr>
          </a:p>
        </p:txBody>
      </p:sp>
      <p:sp>
        <p:nvSpPr>
          <p:cNvPr id="11" name="ZoneTexte 10"/>
          <p:cNvSpPr txBox="1"/>
          <p:nvPr/>
        </p:nvSpPr>
        <p:spPr>
          <a:xfrm>
            <a:off x="4572000" y="1571612"/>
            <a:ext cx="4143404" cy="4918115"/>
          </a:xfrm>
          <a:prstGeom prst="roundRect">
            <a:avLst/>
          </a:prstGeom>
          <a:solidFill>
            <a:schemeClr val="bg1">
              <a:lumMod val="85000"/>
            </a:schemeClr>
          </a:solidFill>
        </p:spPr>
        <p:txBody>
          <a:bodyPr wrap="square" rtlCol="0">
            <a:spAutoFit/>
          </a:bodyPr>
          <a:lstStyle/>
          <a:p>
            <a:pPr algn="just">
              <a:lnSpc>
                <a:spcPct val="150000"/>
              </a:lnSpc>
              <a:buFont typeface="Arial" pitchFamily="34" charset="0"/>
              <a:buChar char="•"/>
            </a:pPr>
            <a:r>
              <a:rPr lang="fr-FR" sz="1600" dirty="0" smtClean="0">
                <a:latin typeface="Times New Roman" pitchFamily="18" charset="0"/>
                <a:cs typeface="Times New Roman" pitchFamily="18" charset="0"/>
              </a:rPr>
              <a:t>Elle renvoie aux pratiques et coutumes établies selon une échelle de valeurs.</a:t>
            </a:r>
          </a:p>
          <a:p>
            <a:pPr algn="just">
              <a:lnSpc>
                <a:spcPct val="150000"/>
              </a:lnSpc>
              <a:buFont typeface="Arial" pitchFamily="34" charset="0"/>
              <a:buChar char="•"/>
            </a:pPr>
            <a:r>
              <a:rPr lang="fr-FR" sz="1600" dirty="0" smtClean="0">
                <a:latin typeface="Times New Roman" pitchFamily="18" charset="0"/>
                <a:cs typeface="Times New Roman" pitchFamily="18" charset="0"/>
              </a:rPr>
              <a:t>C'est une discipline descriptive.</a:t>
            </a:r>
          </a:p>
          <a:p>
            <a:pPr algn="just">
              <a:lnSpc>
                <a:spcPct val="150000"/>
              </a:lnSpc>
              <a:buFont typeface="Arial" pitchFamily="34" charset="0"/>
              <a:buChar char="•"/>
            </a:pPr>
            <a:r>
              <a:rPr lang="fr-FR" sz="1600" dirty="0" smtClean="0">
                <a:latin typeface="Times New Roman" pitchFamily="18" charset="0"/>
                <a:cs typeface="Times New Roman" pitchFamily="18" charset="0"/>
              </a:rPr>
              <a:t>Elle est basée sur la coutume sociale.</a:t>
            </a:r>
          </a:p>
          <a:p>
            <a:pPr algn="just">
              <a:lnSpc>
                <a:spcPct val="150000"/>
              </a:lnSpc>
              <a:buFont typeface="Arial" pitchFamily="34" charset="0"/>
              <a:buChar char="•"/>
            </a:pPr>
            <a:r>
              <a:rPr lang="fr-FR" sz="1600" dirty="0" smtClean="0">
                <a:latin typeface="Times New Roman" pitchFamily="18" charset="0"/>
                <a:cs typeface="Times New Roman" pitchFamily="18" charset="0"/>
              </a:rPr>
              <a:t>Leurs valeurs sont relatives à la société qui les partage et elles changent en fonction du temps et de l'idéologie dominante.</a:t>
            </a:r>
          </a:p>
          <a:p>
            <a:pPr algn="just">
              <a:lnSpc>
                <a:spcPct val="150000"/>
              </a:lnSpc>
              <a:buFont typeface="Arial" pitchFamily="34" charset="0"/>
              <a:buChar char="•"/>
            </a:pPr>
            <a:r>
              <a:rPr lang="fr-FR" sz="1600" dirty="0" smtClean="0">
                <a:latin typeface="Times New Roman" pitchFamily="18" charset="0"/>
                <a:cs typeface="Times New Roman" pitchFamily="18" charset="0"/>
              </a:rPr>
              <a:t> A une connotation religieuse,</a:t>
            </a:r>
          </a:p>
          <a:p>
            <a:pPr algn="just">
              <a:lnSpc>
                <a:spcPct val="150000"/>
              </a:lnSpc>
              <a:buFont typeface="Arial" pitchFamily="34" charset="0"/>
              <a:buChar char="•"/>
            </a:pPr>
            <a:r>
              <a:rPr lang="fr-FR" sz="1600" dirty="0" smtClean="0">
                <a:latin typeface="Times New Roman" pitchFamily="18" charset="0"/>
                <a:cs typeface="Times New Roman" pitchFamily="18" charset="0"/>
              </a:rPr>
              <a:t> Elle est extérieure à l’individu,</a:t>
            </a:r>
          </a:p>
          <a:p>
            <a:pPr algn="just">
              <a:lnSpc>
                <a:spcPct val="150000"/>
              </a:lnSpc>
              <a:buFont typeface="Arial" pitchFamily="34" charset="0"/>
              <a:buChar char="•"/>
            </a:pPr>
            <a:r>
              <a:rPr lang="fr-FR" sz="1600" dirty="0" smtClean="0">
                <a:latin typeface="Times New Roman" pitchFamily="18" charset="0"/>
                <a:cs typeface="Times New Roman" pitchFamily="18" charset="0"/>
              </a:rPr>
              <a:t>Elle nous interpelle avec autorité,</a:t>
            </a:r>
          </a:p>
          <a:p>
            <a:pPr algn="just">
              <a:lnSpc>
                <a:spcPct val="150000"/>
              </a:lnSpc>
              <a:buFont typeface="Arial" pitchFamily="34" charset="0"/>
              <a:buChar char="•"/>
            </a:pPr>
            <a:r>
              <a:rPr lang="fr-FR" sz="1600" dirty="0" smtClean="0">
                <a:latin typeface="Times New Roman" pitchFamily="18" charset="0"/>
                <a:cs typeface="Times New Roman" pitchFamily="18" charset="0"/>
              </a:rPr>
              <a:t>Elle est référence absolue</a:t>
            </a:r>
          </a:p>
        </p:txBody>
      </p:sp>
      <p:sp>
        <p:nvSpPr>
          <p:cNvPr id="12" name="ZoneTexte 11"/>
          <p:cNvSpPr txBox="1"/>
          <p:nvPr/>
        </p:nvSpPr>
        <p:spPr>
          <a:xfrm>
            <a:off x="5357818" y="928670"/>
            <a:ext cx="2571768" cy="605909"/>
          </a:xfrm>
          <a:prstGeom prst="wedgeEllipseCallout">
            <a:avLst/>
          </a:prstGeom>
          <a:solidFill>
            <a:schemeClr val="accent4">
              <a:lumMod val="60000"/>
              <a:lumOff val="40000"/>
            </a:schemeClr>
          </a:solidFill>
        </p:spPr>
        <p:txBody>
          <a:bodyPr wrap="square" rtlCol="0">
            <a:spAutoFit/>
          </a:bodyPr>
          <a:lstStyle/>
          <a:p>
            <a:pPr algn="ctr"/>
            <a:r>
              <a:rPr lang="fr-FR" sz="2200" i="1" dirty="0" smtClean="0">
                <a:latin typeface="Times New Roman" pitchFamily="18" charset="0"/>
                <a:cs typeface="Times New Roman" pitchFamily="18" charset="0"/>
              </a:rPr>
              <a:t>morale</a:t>
            </a:r>
          </a:p>
        </p:txBody>
      </p:sp>
      <p:sp>
        <p:nvSpPr>
          <p:cNvPr id="13" name="ZoneTexte 12"/>
          <p:cNvSpPr txBox="1"/>
          <p:nvPr/>
        </p:nvSpPr>
        <p:spPr>
          <a:xfrm>
            <a:off x="1142976" y="928670"/>
            <a:ext cx="2571768" cy="605909"/>
          </a:xfrm>
          <a:prstGeom prst="wedgeEllipseCallout">
            <a:avLst/>
          </a:prstGeom>
          <a:solidFill>
            <a:schemeClr val="accent4">
              <a:lumMod val="60000"/>
              <a:lumOff val="40000"/>
            </a:schemeClr>
          </a:solidFill>
        </p:spPr>
        <p:txBody>
          <a:bodyPr wrap="square" rtlCol="0">
            <a:spAutoFit/>
          </a:bodyPr>
          <a:lstStyle/>
          <a:p>
            <a:pPr algn="ctr"/>
            <a:r>
              <a:rPr lang="fr-FR" sz="2200" i="1" dirty="0" smtClean="0">
                <a:latin typeface="Times New Roman" pitchFamily="18" charset="0"/>
                <a:cs typeface="Times New Roman" pitchFamily="18" charset="0"/>
              </a:rPr>
              <a:t>Éthique</a:t>
            </a:r>
            <a:endParaRPr lang="fr-FR" sz="2200" i="1" dirty="0">
              <a:latin typeface="Times New Roman" pitchFamily="18" charset="0"/>
              <a:cs typeface="Times New Roman" pitchFamily="18" charset="0"/>
            </a:endParaRPr>
          </a:p>
        </p:txBody>
      </p:sp>
      <p:sp>
        <p:nvSpPr>
          <p:cNvPr id="16" name="Espace réservé du numéro de diapositive 15"/>
          <p:cNvSpPr>
            <a:spLocks noGrp="1"/>
          </p:cNvSpPr>
          <p:nvPr>
            <p:ph type="sldNum" sz="quarter" idx="12"/>
          </p:nvPr>
        </p:nvSpPr>
        <p:spPr/>
        <p:txBody>
          <a:bodyPr/>
          <a:lstStyle/>
          <a:p>
            <a:fld id="{10B408C1-56E8-4846-B85C-DE4FE9FCDE22}"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357158" y="2214554"/>
            <a:ext cx="8643998" cy="919401"/>
          </a:xfrm>
          <a:prstGeom prst="wedgeRoundRectCallout">
            <a:avLst>
              <a:gd name="adj1" fmla="val -13445"/>
              <a:gd name="adj2" fmla="val 75129"/>
              <a:gd name="adj3" fmla="val 16667"/>
            </a:avLst>
          </a:prstGeom>
          <a:solidFill>
            <a:schemeClr val="accent2">
              <a:lumMod val="40000"/>
              <a:lumOff val="60000"/>
            </a:schemeClr>
          </a:solidFill>
        </p:spPr>
        <p:txBody>
          <a:bodyPr wrap="square" rtlCol="0">
            <a:spAutoFit/>
          </a:bodyPr>
          <a:lstStyle/>
          <a:p>
            <a:r>
              <a:rPr lang="fr-FR" sz="2400" b="1" i="1" dirty="0" smtClean="0">
                <a:solidFill>
                  <a:schemeClr val="accent4">
                    <a:lumMod val="75000"/>
                  </a:schemeClr>
                </a:solidFill>
                <a:latin typeface="Times New Roman" pitchFamily="18" charset="0"/>
                <a:cs typeface="Times New Roman" pitchFamily="18" charset="0"/>
              </a:rPr>
              <a:t>Déontologie : du grec </a:t>
            </a:r>
            <a:r>
              <a:rPr lang="fr-FR" sz="2400" b="1" i="1" dirty="0" err="1" smtClean="0">
                <a:solidFill>
                  <a:schemeClr val="accent4">
                    <a:lumMod val="75000"/>
                  </a:schemeClr>
                </a:solidFill>
                <a:latin typeface="Times New Roman" pitchFamily="18" charset="0"/>
                <a:cs typeface="Times New Roman" pitchFamily="18" charset="0"/>
              </a:rPr>
              <a:t>deon</a:t>
            </a:r>
            <a:r>
              <a:rPr lang="fr-FR" sz="2400" b="1" i="1" dirty="0" smtClean="0">
                <a:solidFill>
                  <a:schemeClr val="accent4">
                    <a:lumMod val="75000"/>
                  </a:schemeClr>
                </a:solidFill>
                <a:latin typeface="Times New Roman" pitchFamily="18" charset="0"/>
                <a:cs typeface="Times New Roman" pitchFamily="18" charset="0"/>
              </a:rPr>
              <a:t> : le devoir et de logos : le discours, la raison)</a:t>
            </a: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7" name="ZoneTexte 6"/>
          <p:cNvSpPr txBox="1"/>
          <p:nvPr/>
        </p:nvSpPr>
        <p:spPr>
          <a:xfrm>
            <a:off x="714348" y="1500174"/>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I-3 Déontologie</a:t>
            </a:r>
            <a:endParaRPr lang="fr-FR" sz="2800" b="1" dirty="0">
              <a:latin typeface="Times New Roman" pitchFamily="18" charset="0"/>
              <a:cs typeface="Times New Roman" pitchFamily="18" charset="0"/>
            </a:endParaRPr>
          </a:p>
        </p:txBody>
      </p:sp>
      <p:sp>
        <p:nvSpPr>
          <p:cNvPr id="11" name="ZoneTexte 10"/>
          <p:cNvSpPr txBox="1"/>
          <p:nvPr/>
        </p:nvSpPr>
        <p:spPr>
          <a:xfrm>
            <a:off x="0" y="3357562"/>
            <a:ext cx="8858280" cy="2724150"/>
          </a:xfrm>
          <a:prstGeom prst="roundRect">
            <a:avLst/>
          </a:prstGeom>
          <a:solidFill>
            <a:schemeClr val="bg1">
              <a:lumMod val="95000"/>
            </a:schemeClr>
          </a:solidFill>
        </p:spPr>
        <p:txBody>
          <a:bodyPr wrap="square" rtlCol="0">
            <a:spAutoFit/>
          </a:bodyPr>
          <a:lstStyle/>
          <a:p>
            <a:pPr algn="just"/>
            <a:r>
              <a:rPr lang="fr-FR" sz="2200" dirty="0" smtClean="0">
                <a:latin typeface="Times New Roman" pitchFamily="18" charset="0"/>
                <a:cs typeface="Times New Roman" pitchFamily="18" charset="0"/>
              </a:rPr>
              <a:t>La déontologie est :</a:t>
            </a:r>
          </a:p>
          <a:p>
            <a:pPr algn="just">
              <a:buFont typeface="Wingdings" pitchFamily="2" charset="2"/>
              <a:buChar char="ü"/>
            </a:pPr>
            <a:r>
              <a:rPr lang="fr-FR" sz="2200" dirty="0" smtClean="0">
                <a:latin typeface="Times New Roman" pitchFamily="18" charset="0"/>
                <a:cs typeface="Times New Roman" pitchFamily="18" charset="0"/>
              </a:rPr>
              <a:t>la théorie des devoirs. De manière générale, c’est un ensemble de règles, de recommandations et de devoirs qui régit l’activité d’un professionnel dans l’exercice de sa tâche.</a:t>
            </a:r>
          </a:p>
          <a:p>
            <a:pPr algn="just">
              <a:buFont typeface="Wingdings" pitchFamily="2" charset="2"/>
              <a:buChar char="ü"/>
            </a:pPr>
            <a:r>
              <a:rPr lang="fr-FR" sz="2200" dirty="0" smtClean="0">
                <a:latin typeface="Times New Roman" pitchFamily="18" charset="0"/>
                <a:cs typeface="Times New Roman" pitchFamily="18" charset="0"/>
              </a:rPr>
              <a:t>la théorie des devoirs moraux et l'ensemble des règles de conduite que l'homme doit respecter à l'égard de la société en général.</a:t>
            </a:r>
          </a:p>
          <a:p>
            <a:pPr algn="just"/>
            <a:endParaRPr lang="fr-FR" sz="2200"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2214554"/>
            <a:ext cx="8643998" cy="2911435"/>
          </a:xfrm>
          <a:prstGeom prst="roundRect">
            <a:avLst/>
          </a:prstGeom>
          <a:solidFill>
            <a:schemeClr val="bg1">
              <a:lumMod val="95000"/>
            </a:schemeClr>
          </a:solidFill>
        </p:spPr>
        <p:txBody>
          <a:bodyPr wrap="square" rtlCol="0">
            <a:spAutoFit/>
          </a:bodyPr>
          <a:lstStyle/>
          <a:p>
            <a:pPr algn="just">
              <a:lnSpc>
                <a:spcPct val="150000"/>
              </a:lnSpc>
              <a:buFont typeface="Wingdings" pitchFamily="2" charset="2"/>
              <a:buChar char="ü"/>
            </a:pPr>
            <a:r>
              <a:rPr lang="fr-FR" sz="2200" dirty="0" smtClean="0">
                <a:latin typeface="Times New Roman" pitchFamily="18" charset="0"/>
                <a:cs typeface="Times New Roman" pitchFamily="18" charset="0"/>
              </a:rPr>
              <a:t>Concrètement : un ensemble de règles exprimées de façon formelle et explicite et dont la transgression est susceptible de sanction.</a:t>
            </a:r>
          </a:p>
          <a:p>
            <a:pPr algn="just">
              <a:lnSpc>
                <a:spcPct val="150000"/>
              </a:lnSpc>
              <a:buFont typeface="Wingdings" pitchFamily="2" charset="2"/>
              <a:buChar char="ü"/>
            </a:pPr>
            <a:r>
              <a:rPr lang="fr-FR" sz="2200" dirty="0" smtClean="0">
                <a:latin typeface="Times New Roman" pitchFamily="18" charset="0"/>
                <a:cs typeface="Times New Roman" pitchFamily="18" charset="0"/>
              </a:rPr>
              <a:t>Elle concerne les obligations qu'une personne est tenue de respecter dans son travail. Ces obligations sont souvent consignées dans un code de déontologie</a:t>
            </a:r>
            <a:endParaRPr lang="fr-FR" sz="2200" dirty="0"/>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1357298"/>
            <a:ext cx="8643998" cy="3166824"/>
          </a:xfrm>
          <a:prstGeom prst="roundRect">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le code de déontologie désigne l'ensemble des règles d'une profession ou d'une entreprise qui permet d'assurer la bonne gestion des rapports entre ses membres et avec les autres. Cet ensemble de règles permet également de promouvoir la propre image de l'entreprise </a:t>
            </a:r>
            <a:r>
              <a:rPr lang="fr-FR" sz="2400" dirty="0" smtClean="0">
                <a:latin typeface="Times New Roman" pitchFamily="18" charset="0"/>
                <a:cs typeface="Times New Roman" pitchFamily="18" charset="0"/>
              </a:rPr>
              <a:t>(organisation) à </a:t>
            </a:r>
            <a:r>
              <a:rPr lang="fr-FR" sz="2400" dirty="0" smtClean="0">
                <a:latin typeface="Times New Roman" pitchFamily="18" charset="0"/>
                <a:cs typeface="Times New Roman" pitchFamily="18" charset="0"/>
              </a:rPr>
              <a:t>l'extérieur.</a:t>
            </a:r>
            <a:endParaRPr lang="fr-FR" sz="2200" dirty="0">
              <a:latin typeface="Times New Roman" pitchFamily="18" charset="0"/>
              <a:cs typeface="Times New Roman" pitchFamily="18" charset="0"/>
            </a:endParaRPr>
          </a:p>
        </p:txBody>
      </p:sp>
      <p:sp>
        <p:nvSpPr>
          <p:cNvPr id="7" name="ZoneTexte 6"/>
          <p:cNvSpPr txBox="1"/>
          <p:nvPr/>
        </p:nvSpPr>
        <p:spPr>
          <a:xfrm>
            <a:off x="214282" y="4500570"/>
            <a:ext cx="8715436" cy="1289071"/>
          </a:xfrm>
          <a:prstGeom prst="rect">
            <a:avLst/>
          </a:prstGeom>
          <a:solidFill>
            <a:schemeClr val="accent3">
              <a:lumMod val="20000"/>
              <a:lumOff val="80000"/>
            </a:schemeClr>
          </a:solidFill>
        </p:spPr>
        <p:txBody>
          <a:bodyPr wrap="square" rtlCol="0">
            <a:spAutoFit/>
          </a:bodyPr>
          <a:lstStyle/>
          <a:p>
            <a:pPr algn="just">
              <a:lnSpc>
                <a:spcPct val="150000"/>
              </a:lnSpc>
            </a:pPr>
            <a:r>
              <a:rPr lang="fr-FR" b="1" dirty="0" smtClean="0">
                <a:latin typeface="Times New Roman" pitchFamily="18" charset="0"/>
                <a:cs typeface="Times New Roman" pitchFamily="18" charset="0"/>
              </a:rPr>
              <a:t>Exemples: le code de déontologie médicale, le code de déontologie universitaire…) qui est l’exposé des règles de bonne conduite envers les membres de la communauté universitaire (étudiants, enseignants-chercheurs, personnel administratif) et la société.</a:t>
            </a:r>
            <a:endParaRPr lang="fr-FR" dirty="0">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671568"/>
            <a:ext cx="5500726" cy="523220"/>
          </a:xfrm>
          <a:prstGeom prst="rect">
            <a:avLst/>
          </a:prstGeom>
          <a:noFill/>
        </p:spPr>
        <p:txBody>
          <a:bodyPr wrap="square" rtlCol="0">
            <a:spAutoFit/>
          </a:bodyPr>
          <a:lstStyle/>
          <a:p>
            <a:r>
              <a:rPr lang="fr-FR" sz="2800" b="1" dirty="0">
                <a:latin typeface="Times New Roman" pitchFamily="18" charset="0"/>
                <a:cs typeface="Times New Roman" pitchFamily="18" charset="0"/>
              </a:rPr>
              <a:t>C’est quoi un concept ?</a:t>
            </a:r>
          </a:p>
        </p:txBody>
      </p:sp>
      <p:sp>
        <p:nvSpPr>
          <p:cNvPr id="8" name="ZoneTexte 7"/>
          <p:cNvSpPr txBox="1"/>
          <p:nvPr/>
        </p:nvSpPr>
        <p:spPr>
          <a:xfrm>
            <a:off x="428596" y="2357430"/>
            <a:ext cx="8358246" cy="1133965"/>
          </a:xfrm>
          <a:prstGeom prst="rect">
            <a:avLst/>
          </a:prstGeom>
          <a:noFill/>
        </p:spPr>
        <p:txBody>
          <a:bodyPr wrap="square" rtlCol="0">
            <a:spAutoFit/>
          </a:bodyPr>
          <a:lstStyle/>
          <a:p>
            <a:pPr algn="just">
              <a:lnSpc>
                <a:spcPct val="150000"/>
              </a:lnSpc>
              <a:buFont typeface="Wingdings" pitchFamily="2" charset="2"/>
              <a:buChar char="Ø"/>
            </a:pPr>
            <a:r>
              <a:rPr lang="fr-FR" sz="2400" dirty="0" smtClean="0">
                <a:latin typeface="Times New Roman" pitchFamily="18" charset="0"/>
                <a:cs typeface="Times New Roman" pitchFamily="18" charset="0"/>
              </a:rPr>
              <a:t>Un concept est une représentation mentale que l’on se fait d’une idée, d’une opinion ou</a:t>
            </a:r>
            <a:r>
              <a:rPr lang="ar-DZ"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d’une chose.</a:t>
            </a:r>
            <a:endParaRPr lang="fr-FR" sz="2400" dirty="0">
              <a:latin typeface="Times New Roman" pitchFamily="18" charset="0"/>
              <a:cs typeface="Times New Roman" pitchFamily="18" charset="0"/>
            </a:endParaRPr>
          </a:p>
        </p:txBody>
      </p:sp>
      <p:sp>
        <p:nvSpPr>
          <p:cNvPr id="9" name="ZoneTexte 8"/>
          <p:cNvSpPr txBox="1"/>
          <p:nvPr/>
        </p:nvSpPr>
        <p:spPr>
          <a:xfrm>
            <a:off x="428596" y="3500438"/>
            <a:ext cx="8358246" cy="579967"/>
          </a:xfrm>
          <a:prstGeom prst="rect">
            <a:avLst/>
          </a:prstGeom>
          <a:noFill/>
        </p:spPr>
        <p:txBody>
          <a:bodyPr wrap="square" rtlCol="0">
            <a:spAutoFit/>
          </a:bodyPr>
          <a:lstStyle/>
          <a:p>
            <a:pPr algn="just">
              <a:lnSpc>
                <a:spcPct val="150000"/>
              </a:lnSpc>
              <a:buFont typeface="Wingdings" pitchFamily="2" charset="2"/>
              <a:buChar char="Ø"/>
            </a:pPr>
            <a:r>
              <a:rPr lang="fr-FR" sz="2400" dirty="0" smtClean="0">
                <a:latin typeface="Times New Roman" pitchFamily="18" charset="0"/>
                <a:cs typeface="Times New Roman" pitchFamily="18" charset="0"/>
              </a:rPr>
              <a:t>Il </a:t>
            </a:r>
            <a:r>
              <a:rPr lang="fr-FR" sz="2400" dirty="0">
                <a:latin typeface="Times New Roman" pitchFamily="18" charset="0"/>
                <a:cs typeface="Times New Roman" pitchFamily="18" charset="0"/>
              </a:rPr>
              <a:t>s’agit de représentations mentales construites grâce </a:t>
            </a:r>
            <a:r>
              <a:rPr lang="fr-FR" sz="2400" dirty="0" smtClean="0">
                <a:latin typeface="Times New Roman" pitchFamily="18" charset="0"/>
                <a:cs typeface="Times New Roman" pitchFamily="18" charset="0"/>
              </a:rPr>
              <a:t>au</a:t>
            </a:r>
            <a:r>
              <a:rPr lang="ar-DZ"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langage </a:t>
            </a:r>
            <a:endParaRPr lang="fr-FR" sz="2400" dirty="0">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1357298"/>
            <a:ext cx="8643998" cy="4319268"/>
          </a:xfrm>
          <a:prstGeom prst="round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Différence entre l’éthique et la déontologie : </a:t>
            </a:r>
          </a:p>
          <a:p>
            <a:pPr algn="just">
              <a:lnSpc>
                <a:spcPct val="150000"/>
              </a:lnSpc>
            </a:pPr>
            <a:r>
              <a:rPr lang="fr-FR" sz="2400" dirty="0" smtClean="0">
                <a:latin typeface="Times New Roman" pitchFamily="18" charset="0"/>
                <a:cs typeface="Times New Roman" pitchFamily="18" charset="0"/>
              </a:rPr>
              <a:t>Pour se conformer à la déontologie, il n’est pas nécessaire de réfléchir aux valeurs qui la sous-tendent ni même de partager ces valeurs. L’éthique, au contraire, invite le professionnel à réfléchir sur les valeurs qui motivent son action et à choisir, sur cette base, la conduite la plus appropriée. La déontologie est donc "ce que la profession m’impose".</a:t>
            </a: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85720" y="1214422"/>
            <a:ext cx="8643998" cy="5158859"/>
          </a:xfrm>
          <a:prstGeom prst="roundRect">
            <a:avLst/>
          </a:prstGeom>
          <a:noFill/>
        </p:spPr>
        <p:txBody>
          <a:bodyPr wrap="square" rtlCol="0">
            <a:spAutoFit/>
          </a:bodyPr>
          <a:lstStyle/>
          <a:p>
            <a:pPr algn="just">
              <a:lnSpc>
                <a:spcPct val="150000"/>
              </a:lnSpc>
            </a:pPr>
            <a:r>
              <a:rPr lang="fr-FR" sz="2200" b="1" dirty="0" smtClean="0">
                <a:latin typeface="Times New Roman" pitchFamily="18" charset="0"/>
                <a:cs typeface="Times New Roman" pitchFamily="18" charset="0"/>
              </a:rPr>
              <a:t>Source de déontologie : </a:t>
            </a:r>
          </a:p>
          <a:p>
            <a:pPr algn="just">
              <a:lnSpc>
                <a:spcPct val="150000"/>
              </a:lnSpc>
            </a:pPr>
            <a:r>
              <a:rPr lang="fr-FR" sz="2200" dirty="0" smtClean="0">
                <a:latin typeface="Times New Roman" pitchFamily="18" charset="0"/>
                <a:cs typeface="Times New Roman" pitchFamily="18" charset="0"/>
              </a:rPr>
              <a:t>est l’éthique. En effet la formulation d’un code d’éthique pour la pratique des relations d’aide, sert à établir les normes à suivre dans la formation ou l’exercice de la profession</a:t>
            </a:r>
          </a:p>
          <a:p>
            <a:pPr algn="just">
              <a:lnSpc>
                <a:spcPct val="150000"/>
              </a:lnSpc>
            </a:pPr>
            <a:r>
              <a:rPr lang="fr-FR" sz="2200" b="1" dirty="0" smtClean="0">
                <a:latin typeface="Times New Roman" pitchFamily="18" charset="0"/>
                <a:cs typeface="Times New Roman" pitchFamily="18" charset="0"/>
              </a:rPr>
              <a:t>Principes déontologiques :</a:t>
            </a:r>
          </a:p>
          <a:p>
            <a:pPr algn="just">
              <a:lnSpc>
                <a:spcPct val="150000"/>
              </a:lnSpc>
              <a:buFont typeface="Wingdings" pitchFamily="2" charset="2"/>
              <a:buChar char="§"/>
            </a:pPr>
            <a:r>
              <a:rPr lang="fr-FR" sz="2200" b="1"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Traditionnels</a:t>
            </a:r>
          </a:p>
          <a:p>
            <a:pPr algn="just">
              <a:lnSpc>
                <a:spcPct val="150000"/>
              </a:lnSpc>
              <a:buFont typeface="Wingdings" pitchFamily="2" charset="2"/>
              <a:buChar char="§"/>
            </a:pPr>
            <a:r>
              <a:rPr lang="fr-FR" sz="2200" dirty="0" smtClean="0">
                <a:latin typeface="Times New Roman" pitchFamily="18" charset="0"/>
                <a:cs typeface="Times New Roman" pitchFamily="18" charset="0"/>
              </a:rPr>
              <a:t> Fondamentaux</a:t>
            </a:r>
          </a:p>
          <a:p>
            <a:pPr algn="just">
              <a:lnSpc>
                <a:spcPct val="150000"/>
              </a:lnSpc>
              <a:buFont typeface="Wingdings" pitchFamily="2" charset="2"/>
              <a:buChar char="§"/>
            </a:pPr>
            <a:r>
              <a:rPr lang="fr-FR" sz="2200" dirty="0" smtClean="0">
                <a:latin typeface="Times New Roman" pitchFamily="18" charset="0"/>
                <a:cs typeface="Times New Roman" pitchFamily="18" charset="0"/>
              </a:rPr>
              <a:t>Evolution de la profession</a:t>
            </a:r>
          </a:p>
          <a:p>
            <a:pPr algn="just">
              <a:lnSpc>
                <a:spcPct val="150000"/>
              </a:lnSpc>
              <a:buFont typeface="Wingdings" pitchFamily="2" charset="2"/>
              <a:buChar char="§"/>
            </a:pPr>
            <a:r>
              <a:rPr lang="fr-FR" sz="2200" dirty="0" smtClean="0">
                <a:latin typeface="Times New Roman" pitchFamily="18" charset="0"/>
                <a:cs typeface="Times New Roman" pitchFamily="18" charset="0"/>
              </a:rPr>
              <a:t>Caractère obligatoire (faute                  sanction)</a:t>
            </a:r>
          </a:p>
        </p:txBody>
      </p:sp>
      <p:cxnSp>
        <p:nvCxnSpPr>
          <p:cNvPr id="12" name="Connecteur droit avec flèche 11"/>
          <p:cNvCxnSpPr/>
          <p:nvPr/>
        </p:nvCxnSpPr>
        <p:spPr>
          <a:xfrm>
            <a:off x="3929058" y="5857892"/>
            <a:ext cx="1071570" cy="1588"/>
          </a:xfrm>
          <a:prstGeom prst="straightConnector1">
            <a:avLst/>
          </a:prstGeom>
          <a:ln w="381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Espace réservé du numéro de diapositive 12"/>
          <p:cNvSpPr>
            <a:spLocks noGrp="1"/>
          </p:cNvSpPr>
          <p:nvPr>
            <p:ph type="sldNum" sz="quarter" idx="12"/>
          </p:nvPr>
        </p:nvSpPr>
        <p:spPr/>
        <p:txBody>
          <a:bodyPr/>
          <a:lstStyle/>
          <a:p>
            <a:fld id="{10B408C1-56E8-4846-B85C-DE4FE9FCDE22}"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8" name="ZoneTexte 7"/>
          <p:cNvSpPr txBox="1"/>
          <p:nvPr/>
        </p:nvSpPr>
        <p:spPr>
          <a:xfrm>
            <a:off x="285720" y="2714620"/>
            <a:ext cx="6858048" cy="4662815"/>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Le droit s’inspire des postulats de justice et constitue l’ensemble des règles qui régissent la conduite de l’homme en société. Le droit se distingue de la morale et de l’éthique dans le sens où il ne se prononce pas sur la valeur des actes, bien ou mal, bon ou mauvais, et ne définit que ce qui est permis et défendu par la loi dans une société donnée.</a:t>
            </a:r>
          </a:p>
          <a:p>
            <a:pPr algn="just">
              <a:lnSpc>
                <a:spcPct val="150000"/>
              </a:lnSpc>
            </a:pPr>
            <a:endParaRPr lang="fr-FR" sz="2200" dirty="0" smtClean="0">
              <a:latin typeface="Times New Roman" pitchFamily="18" charset="0"/>
              <a:cs typeface="Times New Roman" pitchFamily="18" charset="0"/>
            </a:endParaRPr>
          </a:p>
          <a:p>
            <a:pPr algn="just">
              <a:lnSpc>
                <a:spcPct val="150000"/>
              </a:lnSpc>
            </a:pPr>
            <a:endParaRPr lang="fr-FR" sz="2200" dirty="0" smtClean="0">
              <a:latin typeface="Times New Roman" pitchFamily="18" charset="0"/>
              <a:cs typeface="Times New Roman" pitchFamily="18" charset="0"/>
            </a:endParaRPr>
          </a:p>
          <a:p>
            <a:pPr algn="just">
              <a:lnSpc>
                <a:spcPct val="150000"/>
              </a:lnSpc>
            </a:pPr>
            <a:endParaRPr lang="fr-FR" sz="2200" dirty="0">
              <a:latin typeface="Times New Roman" pitchFamily="18" charset="0"/>
              <a:cs typeface="Times New Roman" pitchFamily="18" charset="0"/>
            </a:endParaRPr>
          </a:p>
        </p:txBody>
      </p:sp>
      <p:sp>
        <p:nvSpPr>
          <p:cNvPr id="9" name="ZoneTexte 8"/>
          <p:cNvSpPr txBox="1"/>
          <p:nvPr/>
        </p:nvSpPr>
        <p:spPr>
          <a:xfrm>
            <a:off x="357158" y="2000240"/>
            <a:ext cx="8786842" cy="769441"/>
          </a:xfrm>
          <a:prstGeom prst="rect">
            <a:avLst/>
          </a:prstGeom>
          <a:solidFill>
            <a:schemeClr val="bg1">
              <a:lumMod val="95000"/>
            </a:schemeClr>
          </a:solidFill>
        </p:spPr>
        <p:txBody>
          <a:bodyPr wrap="square" rtlCol="0">
            <a:spAutoFit/>
          </a:bodyPr>
          <a:lstStyle/>
          <a:p>
            <a:r>
              <a:rPr lang="fr-FR" sz="2200" b="1" dirty="0" smtClean="0">
                <a:solidFill>
                  <a:srgbClr val="CC7672"/>
                </a:solidFill>
                <a:latin typeface="Times New Roman" pitchFamily="18" charset="0"/>
                <a:cs typeface="Times New Roman" pitchFamily="18" charset="0"/>
              </a:rPr>
              <a:t>Le mot droit provient du terme latin </a:t>
            </a:r>
            <a:r>
              <a:rPr lang="fr-FR" sz="2200" b="1" dirty="0" err="1" smtClean="0">
                <a:solidFill>
                  <a:srgbClr val="CC7672"/>
                </a:solidFill>
                <a:latin typeface="Times New Roman" pitchFamily="18" charset="0"/>
                <a:cs typeface="Times New Roman" pitchFamily="18" charset="0"/>
              </a:rPr>
              <a:t>directum</a:t>
            </a:r>
            <a:r>
              <a:rPr lang="fr-FR" sz="2200" b="1" dirty="0" smtClean="0">
                <a:solidFill>
                  <a:srgbClr val="CC7672"/>
                </a:solidFill>
                <a:latin typeface="Times New Roman" pitchFamily="18" charset="0"/>
                <a:cs typeface="Times New Roman" pitchFamily="18" charset="0"/>
              </a:rPr>
              <a:t>, </a:t>
            </a:r>
            <a:r>
              <a:rPr lang="fr-FR" sz="2200" b="1" dirty="0" err="1" smtClean="0">
                <a:solidFill>
                  <a:srgbClr val="CC7672"/>
                </a:solidFill>
                <a:latin typeface="Times New Roman" pitchFamily="18" charset="0"/>
                <a:cs typeface="Times New Roman" pitchFamily="18" charset="0"/>
              </a:rPr>
              <a:t>c.a.d</a:t>
            </a:r>
            <a:r>
              <a:rPr lang="fr-FR" sz="2200" b="1" dirty="0" smtClean="0">
                <a:solidFill>
                  <a:srgbClr val="CC7672"/>
                </a:solidFill>
                <a:latin typeface="Times New Roman" pitchFamily="18" charset="0"/>
                <a:cs typeface="Times New Roman" pitchFamily="18" charset="0"/>
              </a:rPr>
              <a:t> « en ligne droite ». </a:t>
            </a:r>
          </a:p>
          <a:p>
            <a:endParaRPr lang="fr-FR" sz="2200" b="1" dirty="0">
              <a:solidFill>
                <a:srgbClr val="CC7672"/>
              </a:solidFill>
            </a:endParaRPr>
          </a:p>
        </p:txBody>
      </p:sp>
      <p:sp>
        <p:nvSpPr>
          <p:cNvPr id="13" name="ZoneTexte 12"/>
          <p:cNvSpPr txBox="1"/>
          <p:nvPr/>
        </p:nvSpPr>
        <p:spPr>
          <a:xfrm>
            <a:off x="714348" y="1500174"/>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I-3 Droit</a:t>
            </a:r>
            <a:endParaRPr lang="fr-FR" sz="2800" b="1"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3"/>
          <a:srcRect/>
          <a:stretch>
            <a:fillRect/>
          </a:stretch>
        </p:blipFill>
        <p:spPr bwMode="auto">
          <a:xfrm>
            <a:off x="7200900" y="3000372"/>
            <a:ext cx="1943100" cy="2352675"/>
          </a:xfrm>
          <a:prstGeom prst="rect">
            <a:avLst/>
          </a:prstGeom>
          <a:noFill/>
          <a:ln w="9525">
            <a:noFill/>
            <a:miter lim="800000"/>
            <a:headEnd/>
            <a:tailEnd/>
          </a:ln>
          <a:effectLst/>
        </p:spPr>
      </p:pic>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282" y="2425852"/>
            <a:ext cx="5286412" cy="2860536"/>
          </a:xfrm>
          <a:prstGeom prst="roundRect">
            <a:avLst>
              <a:gd name="adj" fmla="val 15136"/>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Ces quatre mots ont en commun de faire référence à ce qu’il faut faire ou ne pas faire, à des règles de conduite, au permis et au défendu, à une certaine notion du bien et du mal.</a:t>
            </a:r>
          </a:p>
        </p:txBody>
      </p:sp>
      <p:pic>
        <p:nvPicPr>
          <p:cNvPr id="8" name="Picture 2"/>
          <p:cNvPicPr>
            <a:picLocks noGrp="1" noChangeAspect="1" noChangeArrowheads="1"/>
          </p:cNvPicPr>
          <p:nvPr>
            <p:ph idx="1"/>
          </p:nvPr>
        </p:nvPicPr>
        <p:blipFill>
          <a:blip r:embed="rId3"/>
          <a:srcRect/>
          <a:stretch>
            <a:fillRect/>
          </a:stretch>
        </p:blipFill>
        <p:spPr bwMode="auto">
          <a:xfrm>
            <a:off x="5786446" y="2786058"/>
            <a:ext cx="2943225" cy="2743200"/>
          </a:xfrm>
          <a:prstGeom prst="rect">
            <a:avLst/>
          </a:prstGeom>
          <a:noFill/>
          <a:ln w="9525">
            <a:noFill/>
            <a:miter lim="800000"/>
            <a:headEnd/>
            <a:tailEnd/>
          </a:ln>
          <a:effectLst/>
        </p:spPr>
      </p:pic>
      <p:sp>
        <p:nvSpPr>
          <p:cNvPr id="9" name="ZoneTexte 8"/>
          <p:cNvSpPr txBox="1"/>
          <p:nvPr/>
        </p:nvSpPr>
        <p:spPr>
          <a:xfrm>
            <a:off x="357158" y="1643050"/>
            <a:ext cx="8786842" cy="769441"/>
          </a:xfrm>
          <a:prstGeom prst="rect">
            <a:avLst/>
          </a:prstGeom>
          <a:noFill/>
        </p:spPr>
        <p:txBody>
          <a:bodyPr wrap="square" rtlCol="0">
            <a:spAutoFit/>
          </a:bodyPr>
          <a:lstStyle/>
          <a:p>
            <a:r>
              <a:rPr lang="fr-FR" sz="2200" b="1" dirty="0" smtClean="0">
                <a:latin typeface="Times New Roman" pitchFamily="18" charset="0"/>
                <a:cs typeface="Times New Roman" pitchFamily="18" charset="0"/>
              </a:rPr>
              <a:t>La différence entre éthique, morale, déontologie et droit:</a:t>
            </a:r>
          </a:p>
          <a:p>
            <a:endParaRPr lang="fr-FR" sz="2200"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pic>
        <p:nvPicPr>
          <p:cNvPr id="94210" name="Picture 2"/>
          <p:cNvPicPr>
            <a:picLocks noChangeAspect="1" noChangeArrowheads="1"/>
          </p:cNvPicPr>
          <p:nvPr/>
        </p:nvPicPr>
        <p:blipFill>
          <a:blip r:embed="rId3"/>
          <a:srcRect/>
          <a:stretch>
            <a:fillRect/>
          </a:stretch>
        </p:blipFill>
        <p:spPr bwMode="auto">
          <a:xfrm>
            <a:off x="0" y="1500174"/>
            <a:ext cx="2714643" cy="4357718"/>
          </a:xfrm>
          <a:prstGeom prst="rect">
            <a:avLst/>
          </a:prstGeom>
          <a:noFill/>
          <a:ln w="9525">
            <a:noFill/>
            <a:miter lim="800000"/>
            <a:headEnd/>
            <a:tailEnd/>
          </a:ln>
          <a:effectLst/>
        </p:spPr>
      </p:pic>
      <p:sp>
        <p:nvSpPr>
          <p:cNvPr id="14" name="ZoneTexte 13"/>
          <p:cNvSpPr txBox="1"/>
          <p:nvPr/>
        </p:nvSpPr>
        <p:spPr>
          <a:xfrm>
            <a:off x="2714612" y="1785926"/>
            <a:ext cx="6143668" cy="851297"/>
          </a:xfrm>
          <a:prstGeom prst="roundRect">
            <a:avLst/>
          </a:prstGeom>
          <a:solidFill>
            <a:schemeClr val="accent6">
              <a:lumMod val="40000"/>
              <a:lumOff val="60000"/>
            </a:schemeClr>
          </a:solidFill>
        </p:spPr>
        <p:txBody>
          <a:bodyPr wrap="square" rtlCol="0">
            <a:spAutoFit/>
          </a:bodyPr>
          <a:lstStyle/>
          <a:p>
            <a:r>
              <a:rPr lang="fr-FR" sz="2200" b="1" dirty="0" smtClean="0">
                <a:latin typeface="Times New Roman" pitchFamily="18" charset="0"/>
                <a:cs typeface="Times New Roman" pitchFamily="18" charset="0"/>
              </a:rPr>
              <a:t>La morale : Ce que la société juge bon</a:t>
            </a:r>
          </a:p>
          <a:p>
            <a:endParaRPr lang="fr-FR" sz="2200" dirty="0">
              <a:latin typeface="Times New Roman" pitchFamily="18" charset="0"/>
              <a:cs typeface="Times New Roman" pitchFamily="18" charset="0"/>
            </a:endParaRPr>
          </a:p>
        </p:txBody>
      </p:sp>
      <p:sp>
        <p:nvSpPr>
          <p:cNvPr id="15" name="ZoneTexte 14"/>
          <p:cNvSpPr txBox="1"/>
          <p:nvPr/>
        </p:nvSpPr>
        <p:spPr>
          <a:xfrm>
            <a:off x="2714612" y="2786058"/>
            <a:ext cx="6143668" cy="851297"/>
          </a:xfrm>
          <a:prstGeom prst="roundRect">
            <a:avLst/>
          </a:prstGeom>
          <a:solidFill>
            <a:schemeClr val="accent4">
              <a:lumMod val="20000"/>
              <a:lumOff val="80000"/>
            </a:schemeClr>
          </a:solidFill>
        </p:spPr>
        <p:txBody>
          <a:bodyPr wrap="square" rtlCol="0">
            <a:spAutoFit/>
          </a:bodyPr>
          <a:lstStyle/>
          <a:p>
            <a:r>
              <a:rPr lang="fr-FR" sz="2200" b="1" dirty="0" smtClean="0">
                <a:latin typeface="Times New Roman" pitchFamily="18" charset="0"/>
                <a:cs typeface="Times New Roman" pitchFamily="18" charset="0"/>
              </a:rPr>
              <a:t>L’éthique : Ce que je juge bon</a:t>
            </a:r>
          </a:p>
          <a:p>
            <a:endParaRPr lang="fr-FR" sz="2200" dirty="0">
              <a:latin typeface="Times New Roman" pitchFamily="18" charset="0"/>
              <a:cs typeface="Times New Roman" pitchFamily="18" charset="0"/>
            </a:endParaRPr>
          </a:p>
        </p:txBody>
      </p:sp>
      <p:sp>
        <p:nvSpPr>
          <p:cNvPr id="16" name="ZoneTexte 15"/>
          <p:cNvSpPr txBox="1"/>
          <p:nvPr/>
        </p:nvSpPr>
        <p:spPr>
          <a:xfrm>
            <a:off x="2714612" y="3786190"/>
            <a:ext cx="6143700" cy="851297"/>
          </a:xfrm>
          <a:prstGeom prst="roundRect">
            <a:avLst/>
          </a:prstGeom>
          <a:solidFill>
            <a:schemeClr val="accent3">
              <a:lumMod val="20000"/>
              <a:lumOff val="80000"/>
            </a:schemeClr>
          </a:solidFill>
        </p:spPr>
        <p:txBody>
          <a:bodyPr wrap="square" rtlCol="0">
            <a:spAutoFit/>
          </a:bodyPr>
          <a:lstStyle/>
          <a:p>
            <a:r>
              <a:rPr lang="fr-FR" sz="2200" b="1" dirty="0" smtClean="0">
                <a:latin typeface="Times New Roman" pitchFamily="18" charset="0"/>
                <a:cs typeface="Times New Roman" pitchFamily="18" charset="0"/>
              </a:rPr>
              <a:t>La déontologie : Ce que la profession m’impose</a:t>
            </a:r>
          </a:p>
          <a:p>
            <a:endParaRPr lang="fr-FR" sz="2200" b="1" dirty="0" smtClean="0">
              <a:latin typeface="Times New Roman" pitchFamily="18" charset="0"/>
              <a:cs typeface="Times New Roman" pitchFamily="18" charset="0"/>
            </a:endParaRPr>
          </a:p>
        </p:txBody>
      </p:sp>
      <p:sp>
        <p:nvSpPr>
          <p:cNvPr id="17" name="ZoneTexte 16"/>
          <p:cNvSpPr txBox="1"/>
          <p:nvPr/>
        </p:nvSpPr>
        <p:spPr>
          <a:xfrm>
            <a:off x="2714612" y="4929198"/>
            <a:ext cx="6143668" cy="1225868"/>
          </a:xfrm>
          <a:prstGeom prst="roundRect">
            <a:avLst/>
          </a:prstGeom>
          <a:solidFill>
            <a:schemeClr val="accent2">
              <a:lumMod val="40000"/>
              <a:lumOff val="60000"/>
            </a:schemeClr>
          </a:solidFill>
        </p:spPr>
        <p:txBody>
          <a:bodyPr wrap="square" rtlCol="0">
            <a:spAutoFit/>
          </a:bodyPr>
          <a:lstStyle/>
          <a:p>
            <a:r>
              <a:rPr lang="fr-FR" sz="2200"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Le droit : Ce que la loi définit comme permis ou défendu.</a:t>
            </a:r>
            <a:endParaRPr lang="fr-FR" sz="2200" dirty="0" smtClean="0">
              <a:latin typeface="Times New Roman" pitchFamily="18" charset="0"/>
              <a:cs typeface="Times New Roman" pitchFamily="18" charset="0"/>
            </a:endParaRPr>
          </a:p>
          <a:p>
            <a:endParaRPr lang="fr-FR" sz="2200" dirty="0">
              <a:latin typeface="Times New Roman" pitchFamily="18" charset="0"/>
              <a:cs typeface="Times New Roman" pitchFamily="18" charset="0"/>
            </a:endParaRPr>
          </a:p>
        </p:txBody>
      </p:sp>
      <p:sp>
        <p:nvSpPr>
          <p:cNvPr id="13" name="Espace réservé du numéro de diapositive 12"/>
          <p:cNvSpPr>
            <a:spLocks noGrp="1"/>
          </p:cNvSpPr>
          <p:nvPr>
            <p:ph type="sldNum" sz="quarter" idx="12"/>
          </p:nvPr>
        </p:nvSpPr>
        <p:spPr/>
        <p:txBody>
          <a:bodyPr/>
          <a:lstStyle/>
          <a:p>
            <a:fld id="{10B408C1-56E8-4846-B85C-DE4FE9FCDE22}" type="slidenum">
              <a:rPr lang="fr-FR" smtClean="0"/>
              <a:pPr/>
              <a:t>24</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671568"/>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I-1 Morale</a:t>
            </a:r>
            <a:endParaRPr lang="fr-FR" sz="2800" b="1" dirty="0">
              <a:latin typeface="Times New Roman" pitchFamily="18" charset="0"/>
              <a:cs typeface="Times New Roman" pitchFamily="18" charset="0"/>
            </a:endParaRPr>
          </a:p>
        </p:txBody>
      </p:sp>
      <p:sp>
        <p:nvSpPr>
          <p:cNvPr id="10" name="ZoneTexte 9"/>
          <p:cNvSpPr txBox="1"/>
          <p:nvPr/>
        </p:nvSpPr>
        <p:spPr>
          <a:xfrm>
            <a:off x="-714412" y="3429000"/>
            <a:ext cx="9644130" cy="2631490"/>
          </a:xfrm>
          <a:prstGeom prst="rect">
            <a:avLst/>
          </a:prstGeom>
          <a:noFill/>
        </p:spPr>
        <p:txBody>
          <a:bodyPr wrap="square" rtlCol="0">
            <a:spAutoFit/>
          </a:bodyPr>
          <a:lstStyle/>
          <a:p>
            <a:pPr lvl="3" algn="just">
              <a:lnSpc>
                <a:spcPct val="150000"/>
              </a:lnSpc>
            </a:pPr>
            <a:r>
              <a:rPr lang="fr-FR" sz="2200" dirty="0" smtClean="0">
                <a:latin typeface="Times New Roman" pitchFamily="18" charset="0"/>
                <a:cs typeface="Times New Roman" pitchFamily="18" charset="0"/>
              </a:rPr>
              <a:t>Morale (du latin mores, </a:t>
            </a:r>
            <a:r>
              <a:rPr lang="fr-FR" sz="2200" dirty="0" smtClean="0">
                <a:latin typeface="Times New Roman" pitchFamily="18" charset="0"/>
                <a:cs typeface="Times New Roman" pitchFamily="18" charset="0"/>
              </a:rPr>
              <a:t>mœurs </a:t>
            </a:r>
            <a:r>
              <a:rPr lang="ar-DZ" sz="2200" dirty="0" smtClean="0">
                <a:latin typeface="Times New Roman" pitchFamily="18" charset="0"/>
                <a:cs typeface="Times New Roman" pitchFamily="18" charset="0"/>
              </a:rPr>
              <a:t>أخلاق</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a:t>
            </a:r>
          </a:p>
          <a:p>
            <a:pPr lvl="3" algn="just">
              <a:lnSpc>
                <a:spcPct val="150000"/>
              </a:lnSpc>
              <a:buFont typeface="Wingdings" pitchFamily="2" charset="2"/>
              <a:buChar char="Ø"/>
            </a:pPr>
            <a:r>
              <a:rPr lang="fr-FR" sz="2200" dirty="0" smtClean="0">
                <a:latin typeface="Times New Roman" pitchFamily="18" charset="0"/>
                <a:cs typeface="Times New Roman" pitchFamily="18" charset="0"/>
              </a:rPr>
              <a:t> La morale réfère à un ensemble de valeurs et de principes qui permettent de différencier le bien du mal, le juste de l'injuste, l'acceptable de l'inacceptable, et auxquels il faudrait se conformer.</a:t>
            </a:r>
          </a:p>
          <a:p>
            <a:pPr lvl="3" algn="just">
              <a:lnSpc>
                <a:spcPct val="150000"/>
              </a:lnSpc>
            </a:pPr>
            <a:endParaRPr lang="fr-FR" sz="2200" dirty="0">
              <a:latin typeface="Times New Roman" pitchFamily="18" charset="0"/>
              <a:cs typeface="Times New Roman" pitchFamily="18" charset="0"/>
            </a:endParaRPr>
          </a:p>
        </p:txBody>
      </p:sp>
      <p:sp>
        <p:nvSpPr>
          <p:cNvPr id="11" name="ZoneTexte 10"/>
          <p:cNvSpPr txBox="1"/>
          <p:nvPr/>
        </p:nvSpPr>
        <p:spPr>
          <a:xfrm>
            <a:off x="571472" y="2500306"/>
            <a:ext cx="7858180" cy="769441"/>
          </a:xfrm>
          <a:prstGeom prst="rect">
            <a:avLst/>
          </a:prstGeom>
          <a:noFill/>
        </p:spPr>
        <p:txBody>
          <a:bodyPr wrap="square" rtlCol="0">
            <a:spAutoFit/>
          </a:bodyPr>
          <a:lstStyle/>
          <a:p>
            <a:pPr algn="just"/>
            <a:r>
              <a:rPr lang="fr-FR" sz="2200" b="1" dirty="0" smtClean="0">
                <a:solidFill>
                  <a:srgbClr val="FF0066"/>
                </a:solidFill>
                <a:latin typeface="Times New Roman" pitchFamily="18" charset="0"/>
                <a:cs typeface="Times New Roman" pitchFamily="18" charset="0"/>
              </a:rPr>
              <a:t>« La vraie morale ne s'occupe pas de ce que nous pensons et voulons, mais de ce que nous faisons ». Léon Trotski - 1879-1940</a:t>
            </a:r>
            <a:endParaRPr lang="fr-FR" sz="2200" b="1" dirty="0">
              <a:solidFill>
                <a:srgbClr val="FF0066"/>
              </a:solidFill>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8" name="ZoneTexte 7"/>
          <p:cNvSpPr txBox="1"/>
          <p:nvPr/>
        </p:nvSpPr>
        <p:spPr>
          <a:xfrm>
            <a:off x="357158" y="2091160"/>
            <a:ext cx="8572560" cy="2123658"/>
          </a:xfrm>
          <a:prstGeom prst="rect">
            <a:avLst/>
          </a:prstGeom>
          <a:noFill/>
        </p:spPr>
        <p:txBody>
          <a:bodyPr wrap="square" rtlCol="0">
            <a:spAutoFit/>
          </a:bodyPr>
          <a:lstStyle/>
          <a:p>
            <a:pPr algn="just">
              <a:lnSpc>
                <a:spcPct val="150000"/>
              </a:lnSpc>
              <a:buFont typeface="Wingdings" pitchFamily="2" charset="2"/>
              <a:buChar char="Ø"/>
            </a:pPr>
            <a:r>
              <a:rPr lang="fr-FR" sz="2200" dirty="0" smtClean="0">
                <a:latin typeface="Times New Roman" pitchFamily="18" charset="0"/>
                <a:cs typeface="Times New Roman" pitchFamily="18" charset="0"/>
              </a:rPr>
              <a:t>Ensemble des règles d'action et des valeurs qui fonctionnent comme norme dans une société.</a:t>
            </a:r>
          </a:p>
          <a:p>
            <a:pPr algn="just">
              <a:lnSpc>
                <a:spcPct val="150000"/>
              </a:lnSpc>
              <a:buFont typeface="Wingdings" pitchFamily="2" charset="2"/>
              <a:buChar char="Ø"/>
            </a:pPr>
            <a:r>
              <a:rPr lang="fr-FR" sz="2200" dirty="0" smtClean="0">
                <a:latin typeface="Times New Roman" pitchFamily="18" charset="0"/>
                <a:cs typeface="Times New Roman" pitchFamily="18" charset="0"/>
              </a:rPr>
              <a:t>Ensemble des normes propres à un groupe social à un moment précis.</a:t>
            </a:r>
          </a:p>
          <a:p>
            <a:pPr algn="just">
              <a:lnSpc>
                <a:spcPct val="150000"/>
              </a:lnSpc>
              <a:buFont typeface="Wingdings" pitchFamily="2" charset="2"/>
              <a:buChar char="Ø"/>
            </a:pP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671568"/>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I-1.1 Les sources de la  morale</a:t>
            </a:r>
            <a:endParaRPr lang="fr-FR" sz="2800" b="1" dirty="0">
              <a:latin typeface="Times New Roman" pitchFamily="18" charset="0"/>
              <a:cs typeface="Times New Roman" pitchFamily="18" charset="0"/>
            </a:endParaRPr>
          </a:p>
        </p:txBody>
      </p:sp>
      <p:sp>
        <p:nvSpPr>
          <p:cNvPr id="10" name="ZoneTexte 9"/>
          <p:cNvSpPr txBox="1"/>
          <p:nvPr/>
        </p:nvSpPr>
        <p:spPr>
          <a:xfrm>
            <a:off x="-714412" y="2285993"/>
            <a:ext cx="9720000" cy="3139321"/>
          </a:xfrm>
          <a:prstGeom prst="rect">
            <a:avLst/>
          </a:prstGeom>
          <a:noFill/>
        </p:spPr>
        <p:txBody>
          <a:bodyPr wrap="square" rtlCol="0">
            <a:spAutoFit/>
          </a:bodyPr>
          <a:lstStyle/>
          <a:p>
            <a:pPr lvl="3" algn="just">
              <a:lnSpc>
                <a:spcPct val="150000"/>
              </a:lnSpc>
            </a:pPr>
            <a:r>
              <a:rPr lang="fr-FR" sz="2200" dirty="0" smtClean="0">
                <a:latin typeface="Times New Roman" pitchFamily="18" charset="0"/>
                <a:cs typeface="Times New Roman" pitchFamily="18" charset="0"/>
              </a:rPr>
              <a:t>La morale est influencée par la culture, les croyances religieuses, les traditions, l’éducation ainsi que les politiques, l’économie et l’avancement technologique.</a:t>
            </a:r>
          </a:p>
          <a:p>
            <a:pPr lvl="3" algn="just">
              <a:lnSpc>
                <a:spcPct val="150000"/>
              </a:lnSpc>
            </a:pPr>
            <a:r>
              <a:rPr lang="fr-FR" sz="2200" b="1" dirty="0" smtClean="0">
                <a:latin typeface="Times New Roman" pitchFamily="18" charset="0"/>
                <a:cs typeface="Times New Roman" pitchFamily="18" charset="0"/>
              </a:rPr>
              <a:t>Plusieurs sources de la morale :</a:t>
            </a:r>
          </a:p>
          <a:p>
            <a:pPr lvl="3" algn="just">
              <a:lnSpc>
                <a:spcPct val="150000"/>
              </a:lnSpc>
            </a:pPr>
            <a:endParaRPr lang="fr-FR" sz="2200" dirty="0" smtClean="0">
              <a:latin typeface="Times New Roman" pitchFamily="18" charset="0"/>
              <a:cs typeface="Times New Roman" pitchFamily="18" charset="0"/>
            </a:endParaRPr>
          </a:p>
          <a:p>
            <a:pPr lvl="3" algn="just">
              <a:lnSpc>
                <a:spcPct val="150000"/>
              </a:lnSpc>
            </a:pPr>
            <a:endParaRPr lang="fr-FR" sz="2200" dirty="0">
              <a:latin typeface="Times New Roman" pitchFamily="18" charset="0"/>
              <a:cs typeface="Times New Roman" pitchFamily="18" charset="0"/>
            </a:endParaRPr>
          </a:p>
        </p:txBody>
      </p:sp>
      <p:sp>
        <p:nvSpPr>
          <p:cNvPr id="8" name="ZoneTexte 7"/>
          <p:cNvSpPr txBox="1"/>
          <p:nvPr/>
        </p:nvSpPr>
        <p:spPr>
          <a:xfrm>
            <a:off x="642910" y="4286256"/>
            <a:ext cx="8286808" cy="1107996"/>
          </a:xfrm>
          <a:prstGeom prst="rect">
            <a:avLst/>
          </a:prstGeom>
          <a:noFill/>
        </p:spPr>
        <p:txBody>
          <a:bodyPr wrap="square" rtlCol="0">
            <a:spAutoFit/>
          </a:bodyPr>
          <a:lstStyle/>
          <a:p>
            <a:pPr algn="just">
              <a:lnSpc>
                <a:spcPct val="150000"/>
              </a:lnSpc>
              <a:buFont typeface="Wingdings" pitchFamily="2" charset="2"/>
              <a:buChar char="ü"/>
            </a:pPr>
            <a:r>
              <a:rPr lang="fr-FR" sz="2200" b="1" dirty="0">
                <a:latin typeface="Times New Roman" pitchFamily="18" charset="0"/>
                <a:cs typeface="Times New Roman" pitchFamily="18" charset="0"/>
              </a:rPr>
              <a:t>La </a:t>
            </a:r>
            <a:r>
              <a:rPr lang="fr-FR" sz="2200" b="1" dirty="0" smtClean="0">
                <a:latin typeface="Times New Roman" pitchFamily="18" charset="0"/>
                <a:cs typeface="Times New Roman" pitchFamily="18" charset="0"/>
              </a:rPr>
              <a:t>religion </a:t>
            </a:r>
            <a:r>
              <a:rPr lang="ar-DZ" sz="2200" b="1" dirty="0" smtClean="0">
                <a:latin typeface="Times New Roman" pitchFamily="18" charset="0"/>
                <a:cs typeface="Times New Roman" pitchFamily="18" charset="0"/>
              </a:rPr>
              <a:t>الدين </a:t>
            </a:r>
            <a:endParaRPr lang="fr-FR" sz="2200" b="1" dirty="0">
              <a:latin typeface="Times New Roman" pitchFamily="18" charset="0"/>
              <a:cs typeface="Times New Roman" pitchFamily="18" charset="0"/>
            </a:endParaRPr>
          </a:p>
          <a:p>
            <a:pPr algn="just">
              <a:lnSpc>
                <a:spcPct val="150000"/>
              </a:lnSpc>
            </a:pPr>
            <a:r>
              <a:rPr lang="fr-FR" sz="2200" dirty="0">
                <a:latin typeface="Times New Roman" pitchFamily="18" charset="0"/>
                <a:cs typeface="Times New Roman" pitchFamily="18" charset="0"/>
              </a:rPr>
              <a:t>L’agir moral est issue religieux</a:t>
            </a:r>
            <a:r>
              <a:rPr lang="fr-FR" sz="2200" dirty="0" smtClean="0">
                <a:latin typeface="Times New Roman" pitchFamily="18" charset="0"/>
                <a:cs typeface="Times New Roman" pitchFamily="18" charset="0"/>
              </a:rPr>
              <a:t>.</a:t>
            </a:r>
            <a:endParaRPr lang="fr-FR" sz="2200" dirty="0">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10B408C1-56E8-4846-B85C-DE4FE9FCDE22}"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8" name="ZoneTexte 7"/>
          <p:cNvSpPr txBox="1"/>
          <p:nvPr/>
        </p:nvSpPr>
        <p:spPr>
          <a:xfrm>
            <a:off x="642910" y="1643050"/>
            <a:ext cx="8286808" cy="4662815"/>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 </a:t>
            </a:r>
            <a:r>
              <a:rPr lang="fr-FR" sz="2200" b="1" dirty="0">
                <a:latin typeface="Times New Roman" pitchFamily="18" charset="0"/>
                <a:cs typeface="Times New Roman" pitchFamily="18" charset="0"/>
              </a:rPr>
              <a:t>La conscience </a:t>
            </a:r>
            <a:r>
              <a:rPr lang="ar-DZ" sz="2200" b="1" dirty="0">
                <a:latin typeface="Times New Roman" pitchFamily="18" charset="0"/>
                <a:cs typeface="Times New Roman" pitchFamily="18" charset="0"/>
              </a:rPr>
              <a:t>الضمیر</a:t>
            </a:r>
          </a:p>
          <a:p>
            <a:pPr algn="just">
              <a:lnSpc>
                <a:spcPct val="150000"/>
              </a:lnSpc>
            </a:pPr>
            <a:r>
              <a:rPr lang="fr-FR" sz="2200" dirty="0">
                <a:latin typeface="Times New Roman" pitchFamily="18" charset="0"/>
                <a:cs typeface="Times New Roman" pitchFamily="18" charset="0"/>
              </a:rPr>
              <a:t>C’est ma conscience qui m’indique ce qui est mal ou bon.</a:t>
            </a:r>
          </a:p>
          <a:p>
            <a:pPr algn="just">
              <a:lnSpc>
                <a:spcPct val="150000"/>
              </a:lnSpc>
            </a:pPr>
            <a:r>
              <a:rPr lang="fr-FR" sz="2200" dirty="0">
                <a:latin typeface="Times New Roman" pitchFamily="18" charset="0"/>
                <a:cs typeface="Times New Roman" pitchFamily="18" charset="0"/>
              </a:rPr>
              <a:t>✓ </a:t>
            </a:r>
            <a:r>
              <a:rPr lang="fr-FR" sz="2200" b="1" dirty="0">
                <a:latin typeface="Times New Roman" pitchFamily="18" charset="0"/>
                <a:cs typeface="Times New Roman" pitchFamily="18" charset="0"/>
              </a:rPr>
              <a:t>Le sens du devoir </a:t>
            </a:r>
            <a:r>
              <a:rPr lang="ar-DZ" sz="2200" b="1" dirty="0">
                <a:latin typeface="Times New Roman" pitchFamily="18" charset="0"/>
                <a:cs typeface="Times New Roman" pitchFamily="18" charset="0"/>
              </a:rPr>
              <a:t>الشعور بالواجب</a:t>
            </a:r>
          </a:p>
          <a:p>
            <a:pPr algn="just">
              <a:lnSpc>
                <a:spcPct val="150000"/>
              </a:lnSpc>
            </a:pPr>
            <a:r>
              <a:rPr lang="fr-FR" sz="2200" dirty="0">
                <a:latin typeface="Times New Roman" pitchFamily="18" charset="0"/>
                <a:cs typeface="Times New Roman" pitchFamily="18" charset="0"/>
              </a:rPr>
              <a:t>Accomplir le bien ou le rechercher est, avant tout, un devoir.</a:t>
            </a:r>
          </a:p>
          <a:p>
            <a:pPr algn="just">
              <a:lnSpc>
                <a:spcPct val="150000"/>
              </a:lnSpc>
            </a:pPr>
            <a:r>
              <a:rPr lang="fr-FR" sz="2200" dirty="0">
                <a:latin typeface="Times New Roman" pitchFamily="18" charset="0"/>
                <a:cs typeface="Times New Roman" pitchFamily="18" charset="0"/>
              </a:rPr>
              <a:t>✓ </a:t>
            </a:r>
            <a:r>
              <a:rPr lang="fr-FR" sz="2200" b="1" dirty="0">
                <a:latin typeface="Times New Roman" pitchFamily="18" charset="0"/>
                <a:cs typeface="Times New Roman" pitchFamily="18" charset="0"/>
              </a:rPr>
              <a:t>Le sens du respect </a:t>
            </a:r>
            <a:r>
              <a:rPr lang="ar-DZ" sz="2200" b="1" dirty="0">
                <a:latin typeface="Times New Roman" pitchFamily="18" charset="0"/>
                <a:cs typeface="Times New Roman" pitchFamily="18" charset="0"/>
              </a:rPr>
              <a:t>الشعور بالاحترام</a:t>
            </a:r>
          </a:p>
          <a:p>
            <a:pPr algn="just">
              <a:lnSpc>
                <a:spcPct val="150000"/>
              </a:lnSpc>
            </a:pPr>
            <a:r>
              <a:rPr lang="fr-FR" sz="2200" dirty="0" smtClean="0">
                <a:latin typeface="Times New Roman" pitchFamily="18" charset="0"/>
                <a:cs typeface="Times New Roman" pitchFamily="18" charset="0"/>
              </a:rPr>
              <a:t>Les relations interpersonnelles devraient êtres régies par le respect. </a:t>
            </a:r>
          </a:p>
          <a:p>
            <a:pPr algn="just">
              <a:lnSpc>
                <a:spcPct val="150000"/>
              </a:lnSpc>
            </a:pPr>
            <a:r>
              <a:rPr lang="fr-FR" sz="2200" dirty="0" smtClean="0">
                <a:latin typeface="Times New Roman" pitchFamily="18" charset="0"/>
                <a:cs typeface="Times New Roman" pitchFamily="18" charset="0"/>
              </a:rPr>
              <a:t>Les interdits, les règles ou les injonctions (dispositions) peuvent beaucoup varier d’une culture à l’autre.</a:t>
            </a:r>
          </a:p>
          <a:p>
            <a:pPr algn="just">
              <a:lnSpc>
                <a:spcPct val="150000"/>
              </a:lnSpc>
            </a:pP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8" name="ZoneTexte 7"/>
          <p:cNvSpPr txBox="1"/>
          <p:nvPr/>
        </p:nvSpPr>
        <p:spPr>
          <a:xfrm>
            <a:off x="642910" y="1643050"/>
            <a:ext cx="8286808" cy="3647152"/>
          </a:xfrm>
          <a:prstGeom prst="rect">
            <a:avLst/>
          </a:prstGeom>
          <a:noFill/>
        </p:spPr>
        <p:txBody>
          <a:bodyPr wrap="square" rtlCol="0">
            <a:spAutoFit/>
          </a:bodyPr>
          <a:lstStyle/>
          <a:p>
            <a:pPr algn="just">
              <a:lnSpc>
                <a:spcPct val="150000"/>
              </a:lnSpc>
            </a:pPr>
            <a:r>
              <a:rPr lang="fr-FR" sz="2200" b="1" dirty="0" smtClean="0">
                <a:latin typeface="Times New Roman" pitchFamily="18" charset="0"/>
                <a:cs typeface="Times New Roman" pitchFamily="18" charset="0"/>
              </a:rPr>
              <a:t>✓ </a:t>
            </a:r>
            <a:r>
              <a:rPr lang="fr-FR" sz="2200" b="1" dirty="0">
                <a:latin typeface="Times New Roman" pitchFamily="18" charset="0"/>
                <a:cs typeface="Times New Roman" pitchFamily="18" charset="0"/>
              </a:rPr>
              <a:t>La justice</a:t>
            </a:r>
          </a:p>
          <a:p>
            <a:pPr algn="just">
              <a:lnSpc>
                <a:spcPct val="150000"/>
              </a:lnSpc>
            </a:pPr>
            <a:r>
              <a:rPr lang="fr-FR" sz="2200" dirty="0">
                <a:latin typeface="Times New Roman" pitchFamily="18" charset="0"/>
                <a:cs typeface="Times New Roman" pitchFamily="18" charset="0"/>
              </a:rPr>
              <a:t>Nous sommes tous nés égaux en droit. En d’autres termes, il n’y a qu’une seule règle </a:t>
            </a:r>
            <a:r>
              <a:rPr lang="fr-FR" sz="2200" dirty="0" smtClean="0">
                <a:latin typeface="Times New Roman" pitchFamily="18" charset="0"/>
                <a:cs typeface="Times New Roman" pitchFamily="18" charset="0"/>
              </a:rPr>
              <a:t>qui s’applique </a:t>
            </a:r>
            <a:r>
              <a:rPr lang="fr-FR" sz="2200" dirty="0">
                <a:latin typeface="Times New Roman" pitchFamily="18" charset="0"/>
                <a:cs typeface="Times New Roman" pitchFamily="18" charset="0"/>
              </a:rPr>
              <a:t>à tous, sans qu’elle soit nécessairement de nature </a:t>
            </a:r>
            <a:r>
              <a:rPr lang="fr-FR" sz="2200" dirty="0" smtClean="0">
                <a:latin typeface="Times New Roman" pitchFamily="18" charset="0"/>
                <a:cs typeface="Times New Roman" pitchFamily="18" charset="0"/>
              </a:rPr>
              <a:t>législative. </a:t>
            </a:r>
            <a:endParaRPr lang="ar-DZ" sz="2200" dirty="0" smtClean="0">
              <a:latin typeface="Times New Roman" pitchFamily="18" charset="0"/>
              <a:cs typeface="Times New Roman" pitchFamily="18" charset="0"/>
            </a:endParaRPr>
          </a:p>
          <a:p>
            <a:pPr algn="just">
              <a:lnSpc>
                <a:spcPct val="150000"/>
              </a:lnSpc>
            </a:pPr>
            <a:r>
              <a:rPr lang="fr-FR" sz="2200" b="1" dirty="0" smtClean="0">
                <a:latin typeface="Times New Roman" pitchFamily="18" charset="0"/>
                <a:cs typeface="Times New Roman" pitchFamily="18" charset="0"/>
              </a:rPr>
              <a:t>✓ La vertu </a:t>
            </a:r>
            <a:r>
              <a:rPr lang="ar-DZ" sz="2200" b="1" dirty="0" smtClean="0">
                <a:latin typeface="Times New Roman" pitchFamily="18" charset="0"/>
                <a:cs typeface="Times New Roman" pitchFamily="18" charset="0"/>
              </a:rPr>
              <a:t>الفضیلة</a:t>
            </a:r>
          </a:p>
          <a:p>
            <a:pPr algn="just">
              <a:lnSpc>
                <a:spcPct val="150000"/>
              </a:lnSpc>
            </a:pPr>
            <a:r>
              <a:rPr lang="fr-FR" sz="2200" dirty="0" smtClean="0">
                <a:latin typeface="Times New Roman" pitchFamily="18" charset="0"/>
                <a:cs typeface="Times New Roman" pitchFamily="18" charset="0"/>
              </a:rPr>
              <a:t>La vertu est propre au caractère de la </a:t>
            </a:r>
            <a:r>
              <a:rPr lang="fr-FR" sz="2200" dirty="0" smtClean="0">
                <a:latin typeface="Times New Roman" pitchFamily="18" charset="0"/>
                <a:cs typeface="Times New Roman" pitchFamily="18" charset="0"/>
              </a:rPr>
              <a:t>personne</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et</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à son identité. Une bonne personne, une personne vertueuse accomplira de bonnes choses.</a:t>
            </a:r>
            <a:endParaRPr lang="fr-FR" sz="2200"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6" name="ZoneTexte 5"/>
          <p:cNvSpPr txBox="1"/>
          <p:nvPr/>
        </p:nvSpPr>
        <p:spPr>
          <a:xfrm>
            <a:off x="714348" y="1428736"/>
            <a:ext cx="5500726" cy="523220"/>
          </a:xfrm>
          <a:prstGeom prst="rect">
            <a:avLst/>
          </a:prstGeom>
          <a:noFill/>
        </p:spPr>
        <p:txBody>
          <a:bodyPr wrap="square" rtlCol="0">
            <a:spAutoFit/>
          </a:bodyPr>
          <a:lstStyle/>
          <a:p>
            <a:r>
              <a:rPr lang="fr-FR" sz="2800" b="1" dirty="0" smtClean="0">
                <a:latin typeface="Times New Roman" pitchFamily="18" charset="0"/>
                <a:cs typeface="Times New Roman" pitchFamily="18" charset="0"/>
              </a:rPr>
              <a:t>I-</a:t>
            </a:r>
            <a:r>
              <a:rPr lang="ar-DZ" sz="2800" b="1"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Éthique</a:t>
            </a:r>
            <a:endParaRPr lang="fr-FR" sz="2800" b="1" dirty="0">
              <a:latin typeface="Times New Roman" pitchFamily="18" charset="0"/>
              <a:cs typeface="Times New Roman" pitchFamily="18" charset="0"/>
            </a:endParaRPr>
          </a:p>
        </p:txBody>
      </p:sp>
      <p:sp>
        <p:nvSpPr>
          <p:cNvPr id="9" name="ZoneTexte 8"/>
          <p:cNvSpPr txBox="1"/>
          <p:nvPr/>
        </p:nvSpPr>
        <p:spPr>
          <a:xfrm>
            <a:off x="214282" y="2071678"/>
            <a:ext cx="8643998" cy="4031873"/>
          </a:xfrm>
          <a:prstGeom prst="rect">
            <a:avLst/>
          </a:prstGeom>
          <a:noFill/>
        </p:spPr>
        <p:txBody>
          <a:bodyPr wrap="square" rtlCol="0">
            <a:spAutoFit/>
          </a:bodyPr>
          <a:lstStyle/>
          <a:p>
            <a:pPr algn="just">
              <a:lnSpc>
                <a:spcPct val="150000"/>
              </a:lnSpc>
            </a:pPr>
            <a:r>
              <a:rPr lang="fr-FR" sz="2400" b="1" i="1" dirty="0" smtClean="0">
                <a:solidFill>
                  <a:srgbClr val="800080"/>
                </a:solidFill>
                <a:latin typeface="Times New Roman" pitchFamily="18" charset="0"/>
                <a:cs typeface="Times New Roman" pitchFamily="18" charset="0"/>
              </a:rPr>
              <a:t>Tirée du mot grec « ethos » qui signifie « manière de vivre </a:t>
            </a:r>
            <a:r>
              <a:rPr lang="fr-FR" sz="2400" b="1" i="1" dirty="0" smtClean="0">
                <a:solidFill>
                  <a:srgbClr val="800080"/>
                </a:solidFill>
                <a:latin typeface="Times New Roman" pitchFamily="18" charset="0"/>
                <a:cs typeface="Times New Roman" pitchFamily="18" charset="0"/>
              </a:rPr>
              <a:t>»</a:t>
            </a:r>
          </a:p>
          <a:p>
            <a:pPr algn="just">
              <a:lnSpc>
                <a:spcPct val="150000"/>
              </a:lnSpc>
            </a:pPr>
            <a:endParaRPr lang="fr-FR" sz="2200" b="1" i="1" dirty="0" smtClean="0">
              <a:solidFill>
                <a:srgbClr val="800080"/>
              </a:solidFill>
              <a:latin typeface="Times New Roman" pitchFamily="18" charset="0"/>
              <a:cs typeface="Times New Roman" pitchFamily="18" charset="0"/>
            </a:endParaRPr>
          </a:p>
          <a:p>
            <a:pPr algn="just">
              <a:lnSpc>
                <a:spcPct val="150000"/>
              </a:lnSpc>
              <a:buFont typeface="Wingdings" pitchFamily="2" charset="2"/>
              <a:buChar char="Ø"/>
            </a:pPr>
            <a:r>
              <a:rPr lang="fr-FR" sz="2200" dirty="0" smtClean="0">
                <a:latin typeface="Times New Roman" pitchFamily="18" charset="0"/>
                <a:cs typeface="Times New Roman" pitchFamily="18" charset="0"/>
              </a:rPr>
              <a:t>l'éthique est une branche de la philosophie qui s'intéresse aux comportements humains et, plus précisément, à la conduite des individus en société. </a:t>
            </a:r>
          </a:p>
          <a:p>
            <a:pPr algn="just">
              <a:lnSpc>
                <a:spcPct val="150000"/>
              </a:lnSpc>
              <a:buFont typeface="Wingdings" pitchFamily="2" charset="2"/>
              <a:buChar char="Ø"/>
            </a:pPr>
            <a:r>
              <a:rPr lang="fr-FR" sz="2200" dirty="0" smtClean="0">
                <a:latin typeface="Times New Roman" pitchFamily="18" charset="0"/>
                <a:cs typeface="Times New Roman" pitchFamily="18" charset="0"/>
              </a:rPr>
              <a:t>L'éthique fait l'examen de la justification rationnelle de nos jugements moraux, elle étudie ce qui est moralement bien ou mal, juste ou injuste.</a:t>
            </a:r>
          </a:p>
          <a:p>
            <a:endParaRPr lang="fr-FR" sz="2200" dirty="0"/>
          </a:p>
        </p:txBody>
      </p:sp>
      <p:sp>
        <p:nvSpPr>
          <p:cNvPr id="10" name="Espace réservé du numéro de diapositive 9"/>
          <p:cNvSpPr>
            <a:spLocks noGrp="1"/>
          </p:cNvSpPr>
          <p:nvPr>
            <p:ph type="sldNum" sz="quarter" idx="12"/>
          </p:nvPr>
        </p:nvSpPr>
        <p:spPr/>
        <p:txBody>
          <a:bodyPr/>
          <a:lstStyle/>
          <a:p>
            <a:fld id="{10B408C1-56E8-4846-B85C-DE4FE9FCDE22}"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9" name="ZoneTexte 8"/>
          <p:cNvSpPr txBox="1"/>
          <p:nvPr/>
        </p:nvSpPr>
        <p:spPr>
          <a:xfrm>
            <a:off x="285720" y="1714488"/>
            <a:ext cx="8643998" cy="3790028"/>
          </a:xfrm>
          <a:prstGeom prst="rect">
            <a:avLst/>
          </a:prstGeom>
          <a:noFill/>
        </p:spPr>
        <p:txBody>
          <a:bodyPr wrap="square" rtlCol="0">
            <a:spAutoFit/>
          </a:bodyPr>
          <a:lstStyle/>
          <a:p>
            <a:pPr algn="just">
              <a:lnSpc>
                <a:spcPct val="150000"/>
              </a:lnSpc>
            </a:pPr>
            <a:r>
              <a:rPr lang="fr-FR" sz="2200" i="1" dirty="0" smtClean="0">
                <a:latin typeface="Times New Roman" pitchFamily="18" charset="0"/>
                <a:cs typeface="Times New Roman" pitchFamily="18" charset="0"/>
              </a:rPr>
              <a:t>« L’éthique observe la morale, l’ensemble des morales, dont elle analyse les structures. Elle a l’ambition d’être une science, ayant pour objet d’élaborer les fondements des règles de conduite et de construire une théorie de ce qui est Bien et Mal »</a:t>
            </a:r>
            <a:r>
              <a:rPr lang="fr-FR" sz="2200"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(Boyer 2002 ; </a:t>
            </a:r>
            <a:r>
              <a:rPr lang="fr-FR" sz="2200" b="1" dirty="0" err="1" smtClean="0">
                <a:latin typeface="Times New Roman" pitchFamily="18" charset="0"/>
                <a:cs typeface="Times New Roman" pitchFamily="18" charset="0"/>
              </a:rPr>
              <a:t>Chitou</a:t>
            </a:r>
            <a:r>
              <a:rPr lang="fr-FR" sz="2200" b="1" dirty="0" smtClean="0">
                <a:latin typeface="Times New Roman" pitchFamily="18" charset="0"/>
                <a:cs typeface="Times New Roman" pitchFamily="18" charset="0"/>
              </a:rPr>
              <a:t>, 2013</a:t>
            </a:r>
            <a:r>
              <a:rPr lang="fr-FR" sz="2200" b="1"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a:t>
            </a:r>
          </a:p>
          <a:p>
            <a:pPr algn="just">
              <a:lnSpc>
                <a:spcPct val="150000"/>
              </a:lnSpc>
            </a:pPr>
            <a:endParaRPr lang="fr-FR" sz="2200" dirty="0" smtClean="0">
              <a:latin typeface="Times New Roman" pitchFamily="18" charset="0"/>
              <a:cs typeface="Times New Roman" pitchFamily="18" charset="0"/>
            </a:endParaRPr>
          </a:p>
          <a:p>
            <a:pPr algn="just">
              <a:lnSpc>
                <a:spcPct val="150000"/>
              </a:lnSpc>
            </a:pPr>
            <a:r>
              <a:rPr lang="fr-FR" sz="2200" dirty="0" smtClean="0">
                <a:latin typeface="Times New Roman" pitchFamily="18" charset="0"/>
                <a:cs typeface="Times New Roman" pitchFamily="18" charset="0"/>
              </a:rPr>
              <a:t>Tandis que </a:t>
            </a:r>
            <a:r>
              <a:rPr lang="fr-FR" sz="2200" b="1" dirty="0" err="1" smtClean="0">
                <a:latin typeface="Times New Roman" pitchFamily="18" charset="0"/>
                <a:cs typeface="Times New Roman" pitchFamily="18" charset="0"/>
              </a:rPr>
              <a:t>Ricoeur</a:t>
            </a:r>
            <a:r>
              <a:rPr lang="fr-FR" sz="2200" b="1" dirty="0" smtClean="0">
                <a:latin typeface="Times New Roman" pitchFamily="18" charset="0"/>
                <a:cs typeface="Times New Roman" pitchFamily="18" charset="0"/>
              </a:rPr>
              <a:t> (1990)</a:t>
            </a:r>
            <a:r>
              <a:rPr lang="fr-FR" sz="2200" dirty="0" smtClean="0">
                <a:latin typeface="Times New Roman" pitchFamily="18" charset="0"/>
                <a:cs typeface="Times New Roman" pitchFamily="18" charset="0"/>
              </a:rPr>
              <a:t> définit l’éthique comme </a:t>
            </a:r>
            <a:r>
              <a:rPr lang="fr-FR" sz="2200" i="1" dirty="0" smtClean="0">
                <a:latin typeface="Times New Roman" pitchFamily="18" charset="0"/>
                <a:cs typeface="Times New Roman" pitchFamily="18" charset="0"/>
              </a:rPr>
              <a:t>« la visée de la vie bonne avec et pour autrui dans des institutions justes ».</a:t>
            </a:r>
          </a:p>
        </p:txBody>
      </p:sp>
      <p:sp>
        <p:nvSpPr>
          <p:cNvPr id="8" name="Espace réservé du numéro de diapositive 7"/>
          <p:cNvSpPr>
            <a:spLocks noGrp="1"/>
          </p:cNvSpPr>
          <p:nvPr>
            <p:ph type="sldNum" sz="quarter" idx="12"/>
          </p:nvPr>
        </p:nvSpPr>
        <p:spPr/>
        <p:txBody>
          <a:bodyPr/>
          <a:lstStyle/>
          <a:p>
            <a:fld id="{10B408C1-56E8-4846-B85C-DE4FE9FCDE22}"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15125</TotalTime>
  <Words>1596</Words>
  <Application>Microsoft Office PowerPoint</Application>
  <PresentationFormat>Affichage à l'écran (4:3)</PresentationFormat>
  <Paragraphs>181</Paragraphs>
  <Slides>24</Slides>
  <Notes>14</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 Quelle éthique pour l’Université ?</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39</cp:revision>
  <dcterms:created xsi:type="dcterms:W3CDTF">2023-02-02T21:16:03Z</dcterms:created>
  <dcterms:modified xsi:type="dcterms:W3CDTF">2023-02-27T23:00:31Z</dcterms:modified>
</cp:coreProperties>
</file>