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23"/>
  </p:notesMasterIdLst>
  <p:sldIdLst>
    <p:sldId id="257" r:id="rId2"/>
    <p:sldId id="301" r:id="rId3"/>
    <p:sldId id="300" r:id="rId4"/>
    <p:sldId id="302" r:id="rId5"/>
    <p:sldId id="303" r:id="rId6"/>
    <p:sldId id="304" r:id="rId7"/>
    <p:sldId id="305" r:id="rId8"/>
    <p:sldId id="306" r:id="rId9"/>
    <p:sldId id="307" r:id="rId10"/>
    <p:sldId id="308" r:id="rId11"/>
    <p:sldId id="309" r:id="rId12"/>
    <p:sldId id="310" r:id="rId13"/>
    <p:sldId id="311" r:id="rId14"/>
    <p:sldId id="312" r:id="rId15"/>
    <p:sldId id="314" r:id="rId16"/>
    <p:sldId id="315" r:id="rId17"/>
    <p:sldId id="317" r:id="rId18"/>
    <p:sldId id="318" r:id="rId19"/>
    <p:sldId id="316" r:id="rId20"/>
    <p:sldId id="319" r:id="rId21"/>
    <p:sldId id="320"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9FF"/>
    <a:srgbClr val="FFFBFF"/>
    <a:srgbClr val="FFDDFF"/>
    <a:srgbClr val="FF0066"/>
    <a:srgbClr val="F8EDEC"/>
    <a:srgbClr val="DFA8A5"/>
    <a:srgbClr val="DCABA0"/>
    <a:srgbClr val="D6918E"/>
    <a:srgbClr val="CC7672"/>
    <a:srgbClr val="EAC5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89068" autoAdjust="0"/>
  </p:normalViewPr>
  <p:slideViewPr>
    <p:cSldViewPr>
      <p:cViewPr varScale="1">
        <p:scale>
          <a:sx n="65" d="100"/>
          <a:sy n="65" d="100"/>
        </p:scale>
        <p:origin x="-15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005D87-4F6F-49FB-AB25-D4BB2ABD5F21}" type="datetimeFigureOut">
              <a:rPr lang="fr-FR" smtClean="0"/>
              <a:pPr/>
              <a:t>25/04/2023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E67927-260A-400F-BCC0-40972905999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21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5E67927-260A-400F-BCC0-409729059993}"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E817806-3741-4D4A-A47F-026632C6CFA9}" type="datetimeFigureOut">
              <a:rPr lang="fr-FR" smtClean="0"/>
              <a:pPr/>
              <a:t>25/04/2023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B408C1-56E8-4846-B85C-DE4FE9FCDE2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817806-3741-4D4A-A47F-026632C6CFA9}" type="datetimeFigureOut">
              <a:rPr lang="fr-FR" smtClean="0"/>
              <a:pPr/>
              <a:t>25/04/2023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B408C1-56E8-4846-B85C-DE4FE9FCDE2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srcRect/>
          <a:stretch>
            <a:fillRect/>
          </a:stretch>
        </p:blipFill>
        <p:spPr bwMode="auto">
          <a:xfrm>
            <a:off x="214282" y="3929066"/>
            <a:ext cx="3214678" cy="2568255"/>
          </a:xfrm>
          <a:prstGeom prst="roundRect">
            <a:avLst/>
          </a:prstGeom>
          <a:noFill/>
          <a:ln w="9525">
            <a:noFill/>
            <a:miter lim="800000"/>
            <a:headEnd/>
            <a:tailEnd/>
          </a:ln>
          <a:effectLst/>
        </p:spPr>
      </p:pic>
      <p:sp>
        <p:nvSpPr>
          <p:cNvPr id="6" name="ZoneTexte 5"/>
          <p:cNvSpPr txBox="1"/>
          <p:nvPr/>
        </p:nvSpPr>
        <p:spPr>
          <a:xfrm>
            <a:off x="1214414" y="2214554"/>
            <a:ext cx="7429552" cy="1532334"/>
          </a:xfrm>
          <a:prstGeom prst="roundRect">
            <a:avLst/>
          </a:prstGeom>
          <a:solidFill>
            <a:srgbClr val="DCABA0"/>
          </a:solidFill>
        </p:spPr>
        <p:style>
          <a:lnRef idx="0">
            <a:scrgbClr r="0" g="0" b="0"/>
          </a:lnRef>
          <a:fillRef idx="1003">
            <a:schemeClr val="lt1"/>
          </a:fillRef>
          <a:effectRef idx="0">
            <a:scrgbClr r="0" g="0" b="0"/>
          </a:effectRef>
          <a:fontRef idx="major"/>
        </p:style>
        <p:txBody>
          <a:bodyPr wrap="square" rtlCol="0">
            <a:spAutoFit/>
          </a:bodyPr>
          <a:lstStyle/>
          <a:p>
            <a:pPr algn="ctr"/>
            <a:r>
              <a:rPr lang="fr-FR" sz="4200" b="1" dirty="0" smtClean="0">
                <a:latin typeface="Arabic Typesetting" pitchFamily="66" charset="-78"/>
                <a:cs typeface="Arabic Typesetting" pitchFamily="66" charset="-78"/>
              </a:rPr>
              <a:t>L’ÉTHIQUE ET LA DÉONTOLOGIE </a:t>
            </a:r>
          </a:p>
          <a:p>
            <a:pPr algn="ctr"/>
            <a:r>
              <a:rPr lang="fr-FR" sz="4200" b="1" dirty="0" smtClean="0">
                <a:latin typeface="Arabic Typesetting" pitchFamily="66" charset="-78"/>
                <a:cs typeface="Arabic Typesetting" pitchFamily="66" charset="-78"/>
              </a:rPr>
              <a:t>UNIVERSITAIRES</a:t>
            </a:r>
            <a:endParaRPr lang="fr-FR" sz="4200" b="1" dirty="0">
              <a:latin typeface="Arabic Typesetting" pitchFamily="66" charset="-78"/>
              <a:cs typeface="Arabic Typesetting" pitchFamily="66" charset="-78"/>
            </a:endParaRPr>
          </a:p>
        </p:txBody>
      </p:sp>
      <p:pic>
        <p:nvPicPr>
          <p:cNvPr id="38915" name="Picture 3"/>
          <p:cNvPicPr>
            <a:picLocks noChangeAspect="1" noChangeArrowheads="1"/>
          </p:cNvPicPr>
          <p:nvPr/>
        </p:nvPicPr>
        <p:blipFill>
          <a:blip r:embed="rId3"/>
          <a:srcRect/>
          <a:stretch>
            <a:fillRect/>
          </a:stretch>
        </p:blipFill>
        <p:spPr bwMode="auto">
          <a:xfrm>
            <a:off x="7643834" y="0"/>
            <a:ext cx="1500166" cy="1323975"/>
          </a:xfrm>
          <a:prstGeom prst="rect">
            <a:avLst/>
          </a:prstGeom>
          <a:noFill/>
          <a:ln w="9525">
            <a:noFill/>
            <a:miter lim="800000"/>
            <a:headEnd/>
            <a:tailEnd/>
          </a:ln>
          <a:effectLst/>
        </p:spPr>
      </p:pic>
      <p:pic>
        <p:nvPicPr>
          <p:cNvPr id="38919" name="Picture 7"/>
          <p:cNvPicPr>
            <a:picLocks noChangeAspect="1" noChangeArrowheads="1"/>
          </p:cNvPicPr>
          <p:nvPr/>
        </p:nvPicPr>
        <p:blipFill>
          <a:blip r:embed="rId4"/>
          <a:srcRect/>
          <a:stretch>
            <a:fillRect/>
          </a:stretch>
        </p:blipFill>
        <p:spPr bwMode="auto">
          <a:xfrm>
            <a:off x="0" y="1"/>
            <a:ext cx="1571604" cy="1357297"/>
          </a:xfrm>
          <a:prstGeom prst="rect">
            <a:avLst/>
          </a:prstGeom>
          <a:noFill/>
          <a:ln w="9525">
            <a:noFill/>
            <a:miter lim="800000"/>
            <a:headEnd/>
            <a:tailEnd/>
          </a:ln>
          <a:effectLst/>
        </p:spPr>
      </p:pic>
      <p:sp>
        <p:nvSpPr>
          <p:cNvPr id="13" name="ZoneTexte 12"/>
          <p:cNvSpPr txBox="1"/>
          <p:nvPr/>
        </p:nvSpPr>
        <p:spPr>
          <a:xfrm>
            <a:off x="6643702" y="5000636"/>
            <a:ext cx="2928958"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Dr. CHOHRA </a:t>
            </a:r>
            <a:r>
              <a:rPr lang="fr-FR" sz="2400" b="1" dirty="0" err="1" smtClean="0">
                <a:latin typeface="Arabic Typesetting" pitchFamily="66" charset="-78"/>
                <a:cs typeface="Arabic Typesetting" pitchFamily="66" charset="-78"/>
              </a:rPr>
              <a:t>Djawhara</a:t>
            </a:r>
            <a:endParaRPr lang="fr-FR" sz="2400" b="1" dirty="0">
              <a:latin typeface="Arabic Typesetting" pitchFamily="66" charset="-78"/>
              <a:cs typeface="Arabic Typesetting" pitchFamily="66" charset="-78"/>
            </a:endParaRPr>
          </a:p>
        </p:txBody>
      </p:sp>
      <p:sp>
        <p:nvSpPr>
          <p:cNvPr id="14" name="ZoneTexte 13"/>
          <p:cNvSpPr txBox="1"/>
          <p:nvPr/>
        </p:nvSpPr>
        <p:spPr>
          <a:xfrm>
            <a:off x="-785850" y="71414"/>
            <a:ext cx="10429948" cy="1785104"/>
          </a:xfrm>
          <a:prstGeom prst="rect">
            <a:avLst/>
          </a:prstGeom>
          <a:noFill/>
        </p:spPr>
        <p:txBody>
          <a:bodyPr wrap="square" rtlCol="0">
            <a:spAutoFit/>
          </a:bodyPr>
          <a:lstStyle/>
          <a:p>
            <a:pPr algn="ctr"/>
            <a:r>
              <a:rPr lang="fr-FR" b="1" dirty="0" smtClean="0">
                <a:latin typeface="Arabic Typesetting" pitchFamily="66" charset="-78"/>
                <a:cs typeface="Arabic Typesetting" pitchFamily="66" charset="-78"/>
              </a:rPr>
              <a:t>République </a:t>
            </a:r>
            <a:r>
              <a:rPr lang="fr-FR" sz="2000" b="1" dirty="0" smtClean="0">
                <a:latin typeface="Arabic Typesetting" pitchFamily="66" charset="-78"/>
                <a:cs typeface="Arabic Typesetting" pitchFamily="66" charset="-78"/>
              </a:rPr>
              <a:t>Algérienne</a:t>
            </a:r>
            <a:r>
              <a:rPr lang="fr-FR" b="1" dirty="0" smtClean="0">
                <a:latin typeface="Arabic Typesetting" pitchFamily="66" charset="-78"/>
                <a:cs typeface="Arabic Typesetting" pitchFamily="66" charset="-78"/>
              </a:rPr>
              <a:t> Démocratique et Populaire </a:t>
            </a:r>
          </a:p>
          <a:p>
            <a:pPr algn="ctr"/>
            <a:r>
              <a:rPr lang="fr-FR" b="1" dirty="0" smtClean="0">
                <a:latin typeface="Arabic Typesetting" pitchFamily="66" charset="-78"/>
                <a:cs typeface="Arabic Typesetting" pitchFamily="66" charset="-78"/>
              </a:rPr>
              <a:t>Ministère de l'Enseignement Supérieure et de la Recherche Scientifique</a:t>
            </a:r>
          </a:p>
          <a:p>
            <a:pPr algn="ctr"/>
            <a:r>
              <a:rPr lang="fr-FR" b="1" dirty="0">
                <a:latin typeface="Arabic Typesetting" pitchFamily="66" charset="-78"/>
                <a:cs typeface="Arabic Typesetting" pitchFamily="66" charset="-78"/>
              </a:rPr>
              <a:t>U</a:t>
            </a:r>
            <a:r>
              <a:rPr lang="fr-FR" b="1" dirty="0" smtClean="0">
                <a:latin typeface="Arabic Typesetting" pitchFamily="66" charset="-78"/>
                <a:cs typeface="Arabic Typesetting" pitchFamily="66" charset="-78"/>
              </a:rPr>
              <a:t>niversité </a:t>
            </a:r>
            <a:r>
              <a:rPr lang="fr-FR" b="1" dirty="0" err="1" smtClean="0">
                <a:latin typeface="Arabic Typesetting" pitchFamily="66" charset="-78"/>
                <a:cs typeface="Arabic Typesetting" pitchFamily="66" charset="-78"/>
              </a:rPr>
              <a:t>Badji</a:t>
            </a:r>
            <a:r>
              <a:rPr lang="fr-FR" b="1" dirty="0" smtClean="0">
                <a:latin typeface="Arabic Typesetting" pitchFamily="66" charset="-78"/>
                <a:cs typeface="Arabic Typesetting" pitchFamily="66" charset="-78"/>
              </a:rPr>
              <a:t> </a:t>
            </a:r>
            <a:r>
              <a:rPr lang="fr-FR" b="1" dirty="0" err="1" smtClean="0">
                <a:latin typeface="Arabic Typesetting" pitchFamily="66" charset="-78"/>
                <a:cs typeface="Arabic Typesetting" pitchFamily="66" charset="-78"/>
              </a:rPr>
              <a:t>Mohtar</a:t>
            </a:r>
            <a:r>
              <a:rPr lang="fr-FR" b="1" dirty="0" smtClean="0">
                <a:latin typeface="Arabic Typesetting" pitchFamily="66" charset="-78"/>
                <a:cs typeface="Arabic Typesetting" pitchFamily="66" charset="-78"/>
              </a:rPr>
              <a:t> Annaba</a:t>
            </a:r>
          </a:p>
          <a:p>
            <a:pPr algn="ctr"/>
            <a:r>
              <a:rPr lang="fr-FR" b="1" dirty="0" smtClean="0">
                <a:latin typeface="Arabic Typesetting" pitchFamily="66" charset="-78"/>
                <a:cs typeface="Arabic Typesetting" pitchFamily="66" charset="-78"/>
              </a:rPr>
              <a:t>Faculté des Sciences </a:t>
            </a:r>
          </a:p>
          <a:p>
            <a:pPr algn="ctr"/>
            <a:r>
              <a:rPr lang="fr-FR" b="1" dirty="0" smtClean="0">
                <a:latin typeface="Arabic Typesetting" pitchFamily="66" charset="-78"/>
                <a:cs typeface="Arabic Typesetting" pitchFamily="66" charset="-78"/>
              </a:rPr>
              <a:t>Département de Chimie </a:t>
            </a:r>
          </a:p>
          <a:p>
            <a:pPr algn="ctr"/>
            <a:endParaRPr lang="fr-FR" b="1" dirty="0" smtClean="0">
              <a:latin typeface="Arabic Typesetting" pitchFamily="66" charset="-78"/>
              <a:cs typeface="Arabic Typesetting" pitchFamily="66" charset="-78"/>
            </a:endParaRPr>
          </a:p>
        </p:txBody>
      </p:sp>
      <p:sp>
        <p:nvSpPr>
          <p:cNvPr id="15" name="ZoneTexte 14"/>
          <p:cNvSpPr txBox="1"/>
          <p:nvPr/>
        </p:nvSpPr>
        <p:spPr>
          <a:xfrm>
            <a:off x="6215074" y="5500702"/>
            <a:ext cx="4214810" cy="461665"/>
          </a:xfrm>
          <a:prstGeom prst="rect">
            <a:avLst/>
          </a:prstGeom>
          <a:noFill/>
        </p:spPr>
        <p:txBody>
          <a:bodyPr wrap="square" rtlCol="0">
            <a:spAutoFit/>
          </a:bodyPr>
          <a:lstStyle/>
          <a:p>
            <a:r>
              <a:rPr lang="fr-FR" sz="2400" b="1" dirty="0" smtClean="0">
                <a:latin typeface="Arabic Typesetting" pitchFamily="66" charset="-78"/>
                <a:cs typeface="Arabic Typesetting" pitchFamily="66" charset="-78"/>
              </a:rPr>
              <a:t>Année universitaire: 2022/2023</a:t>
            </a:r>
            <a:endParaRPr lang="fr-FR" sz="2400" b="1" dirty="0">
              <a:latin typeface="Arabic Typesetting" pitchFamily="66" charset="-78"/>
              <a:cs typeface="Arabic Typesetting" pitchFamily="66" charset="-78"/>
            </a:endParaRPr>
          </a:p>
        </p:txBody>
      </p:sp>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857364"/>
            <a:ext cx="8715436" cy="2746906"/>
          </a:xfrm>
          <a:prstGeom prst="rect">
            <a:avLst/>
          </a:prstGeom>
          <a:noFill/>
        </p:spPr>
        <p:txBody>
          <a:bodyPr wrap="square" rtlCol="0">
            <a:spAutoFit/>
          </a:bodyPr>
          <a:lstStyle/>
          <a:p>
            <a:pPr algn="just">
              <a:lnSpc>
                <a:spcPct val="150000"/>
              </a:lnSpc>
            </a:pPr>
            <a:r>
              <a:rPr lang="fr-FR" sz="2300" dirty="0" smtClean="0">
                <a:latin typeface="Times New Roman" pitchFamily="18" charset="0"/>
                <a:cs typeface="Times New Roman" pitchFamily="18" charset="0"/>
              </a:rPr>
              <a:t>Les résultats sont alors interprétés à la lumière des hypothèses et du problème de recherche étudiée. S’ensuit alors une discussion sur la consistance ou l’inconsistance avec des résultats existants.</a:t>
            </a:r>
          </a:p>
          <a:p>
            <a:pPr algn="just">
              <a:lnSpc>
                <a:spcPct val="150000"/>
              </a:lnSpc>
            </a:pPr>
            <a:r>
              <a:rPr lang="fr-FR" sz="2300" b="1" dirty="0" smtClean="0">
                <a:latin typeface="Times New Roman" pitchFamily="18" charset="0"/>
                <a:cs typeface="Times New Roman" pitchFamily="18" charset="0"/>
              </a:rPr>
              <a:t>e- </a:t>
            </a:r>
            <a:r>
              <a:rPr lang="fr-FR" sz="2300" dirty="0" smtClean="0">
                <a:latin typeface="Times New Roman" pitchFamily="18" charset="0"/>
                <a:cs typeface="Times New Roman" pitchFamily="18" charset="0"/>
              </a:rPr>
              <a:t>Conclusions finales sont alors tirées et le tout doit finir en un écrit scientifique.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857364"/>
            <a:ext cx="8715436" cy="3277820"/>
          </a:xfrm>
          <a:prstGeom prst="rect">
            <a:avLst/>
          </a:prstGeom>
          <a:noFill/>
        </p:spPr>
        <p:txBody>
          <a:bodyPr wrap="square" rtlCol="0">
            <a:spAutoFit/>
          </a:bodyPr>
          <a:lstStyle/>
          <a:p>
            <a:pPr algn="just">
              <a:lnSpc>
                <a:spcPct val="150000"/>
              </a:lnSpc>
            </a:pPr>
            <a:r>
              <a:rPr lang="fr-FR" sz="2300" b="1" dirty="0" smtClean="0">
                <a:latin typeface="Times New Roman" pitchFamily="18" charset="0"/>
                <a:cs typeface="Times New Roman" pitchFamily="18" charset="0"/>
              </a:rPr>
              <a:t>3-Fraude scientifique</a:t>
            </a:r>
          </a:p>
          <a:p>
            <a:pPr algn="just">
              <a:lnSpc>
                <a:spcPct val="150000"/>
              </a:lnSpc>
            </a:pPr>
            <a:r>
              <a:rPr lang="fr-FR" sz="2300" dirty="0" smtClean="0">
                <a:latin typeface="Times New Roman" pitchFamily="18" charset="0"/>
                <a:cs typeface="Times New Roman" pitchFamily="18" charset="0"/>
              </a:rPr>
              <a:t>Un acte de fraude scientifique est une action destinée à tromper dans le champ de la recherche scientifique pour gagner un avantage personnel, parfois au détriment des autres. Elle constitue une violation de la déontologie de la recherche et de l'éthique professionnelle en vigueur à l'intérieur de la communauté scientifique.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857364"/>
            <a:ext cx="8715436" cy="4339650"/>
          </a:xfrm>
          <a:prstGeom prst="rect">
            <a:avLst/>
          </a:prstGeom>
          <a:noFill/>
        </p:spPr>
        <p:txBody>
          <a:bodyPr wrap="square" rtlCol="0">
            <a:spAutoFit/>
          </a:bodyPr>
          <a:lstStyle/>
          <a:p>
            <a:pPr algn="just">
              <a:lnSpc>
                <a:spcPct val="150000"/>
              </a:lnSpc>
            </a:pPr>
            <a:r>
              <a:rPr lang="fr-FR" sz="2300" b="1" dirty="0" smtClean="0">
                <a:latin typeface="Times New Roman" pitchFamily="18" charset="0"/>
                <a:cs typeface="Times New Roman" pitchFamily="18" charset="0"/>
              </a:rPr>
              <a:t>3-1- Exemples de fraude dans l’enseignement :</a:t>
            </a:r>
          </a:p>
          <a:p>
            <a:pPr algn="just">
              <a:lnSpc>
                <a:spcPct val="150000"/>
              </a:lnSpc>
              <a:buFont typeface="Wingdings" pitchFamily="2" charset="2"/>
              <a:buChar char="Ø"/>
            </a:pPr>
            <a:r>
              <a:rPr lang="fr-FR" sz="2300" dirty="0" smtClean="0">
                <a:latin typeface="Times New Roman" pitchFamily="18" charset="0"/>
                <a:cs typeface="Times New Roman" pitchFamily="18" charset="0"/>
              </a:rPr>
              <a:t>L’utilisation totale ou partielle d’un texte d’autrui en le faisant passer pour sien ou sans indication de référence à l’occasion d’un examen, d’un travail ou d’une activité faisant l’objet d’une évaluation.</a:t>
            </a:r>
          </a:p>
          <a:p>
            <a:pPr algn="just">
              <a:lnSpc>
                <a:spcPct val="150000"/>
              </a:lnSpc>
              <a:buFont typeface="Wingdings" pitchFamily="2" charset="2"/>
              <a:buChar char="Ø"/>
            </a:pPr>
            <a:r>
              <a:rPr lang="fr-FR" sz="2300" dirty="0" smtClean="0">
                <a:latin typeface="Times New Roman" pitchFamily="18" charset="0"/>
                <a:cs typeface="Times New Roman" pitchFamily="18" charset="0"/>
              </a:rPr>
              <a:t>L’exécution par une autre personne d’un travail ou d’une activité faisant l’objet d’une évaluation.</a:t>
            </a:r>
          </a:p>
          <a:p>
            <a:pPr algn="just">
              <a:lnSpc>
                <a:spcPct val="150000"/>
              </a:lnSpc>
              <a:buFont typeface="Wingdings" pitchFamily="2" charset="2"/>
              <a:buChar char="Ø"/>
            </a:pPr>
            <a:r>
              <a:rPr lang="fr-FR" sz="2300" dirty="0" smtClean="0">
                <a:latin typeface="Times New Roman" pitchFamily="18" charset="0"/>
                <a:cs typeface="Times New Roman" pitchFamily="18" charset="0"/>
              </a:rPr>
              <a:t>Le recours à toute aide non autorisée à l’occasion d’un examen ou pour la réalisation d’un travail.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857364"/>
            <a:ext cx="8715436" cy="2746906"/>
          </a:xfrm>
          <a:prstGeom prst="rect">
            <a:avLst/>
          </a:prstGeom>
          <a:noFill/>
        </p:spPr>
        <p:txBody>
          <a:bodyPr wrap="square" rtlCol="0">
            <a:spAutoFit/>
          </a:bodyPr>
          <a:lstStyle/>
          <a:p>
            <a:pPr algn="just">
              <a:lnSpc>
                <a:spcPct val="150000"/>
              </a:lnSpc>
              <a:buFont typeface="Wingdings" pitchFamily="2" charset="2"/>
              <a:buChar char="Ø"/>
            </a:pPr>
            <a:r>
              <a:rPr lang="fr-FR" sz="2300" dirty="0" smtClean="0">
                <a:latin typeface="Times New Roman" pitchFamily="18" charset="0"/>
                <a:cs typeface="Times New Roman" pitchFamily="18" charset="0"/>
              </a:rPr>
              <a:t>La présentation, sans autorisation, d’un même travail dans différents cours.</a:t>
            </a:r>
          </a:p>
          <a:p>
            <a:pPr algn="just">
              <a:lnSpc>
                <a:spcPct val="150000"/>
              </a:lnSpc>
              <a:buFont typeface="Wingdings" pitchFamily="2" charset="2"/>
              <a:buChar char="Ø"/>
            </a:pPr>
            <a:r>
              <a:rPr lang="fr-FR" sz="2300" dirty="0" smtClean="0">
                <a:latin typeface="Times New Roman" pitchFamily="18" charset="0"/>
                <a:cs typeface="Times New Roman" pitchFamily="18" charset="0"/>
              </a:rPr>
              <a:t>L’obtention par moyen illicite de questions ou de réponses d’examen.</a:t>
            </a:r>
          </a:p>
          <a:p>
            <a:pPr algn="just">
              <a:lnSpc>
                <a:spcPct val="150000"/>
              </a:lnSpc>
              <a:buFont typeface="Wingdings" pitchFamily="2" charset="2"/>
              <a:buChar char="Ø"/>
            </a:pPr>
            <a:r>
              <a:rPr lang="fr-FR" sz="2300" dirty="0" smtClean="0">
                <a:latin typeface="Times New Roman" pitchFamily="18" charset="0"/>
                <a:cs typeface="Times New Roman" pitchFamily="18" charset="0"/>
              </a:rPr>
              <a:t>La sollicitation, l’offre ou l’échange d’information pendant un examen.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500174"/>
            <a:ext cx="8715436" cy="4870564"/>
          </a:xfrm>
          <a:prstGeom prst="rect">
            <a:avLst/>
          </a:prstGeom>
          <a:noFill/>
        </p:spPr>
        <p:txBody>
          <a:bodyPr wrap="square" rtlCol="0">
            <a:spAutoFit/>
          </a:bodyPr>
          <a:lstStyle/>
          <a:p>
            <a:pPr algn="just">
              <a:lnSpc>
                <a:spcPct val="150000"/>
              </a:lnSpc>
            </a:pPr>
            <a:r>
              <a:rPr lang="fr-FR" sz="2300" b="1" dirty="0" smtClean="0">
                <a:latin typeface="Times New Roman" pitchFamily="18" charset="0"/>
                <a:cs typeface="Times New Roman" pitchFamily="18" charset="0"/>
              </a:rPr>
              <a:t>4- Plagiat</a:t>
            </a:r>
          </a:p>
          <a:p>
            <a:pPr algn="just">
              <a:lnSpc>
                <a:spcPct val="150000"/>
              </a:lnSpc>
            </a:pPr>
            <a:r>
              <a:rPr lang="fr-FR" sz="2300" dirty="0" smtClean="0">
                <a:latin typeface="Times New Roman" pitchFamily="18" charset="0"/>
                <a:cs typeface="Times New Roman" pitchFamily="18" charset="0"/>
              </a:rPr>
              <a:t>Le «plagiat» vient du latin </a:t>
            </a:r>
            <a:r>
              <a:rPr lang="fr-FR" sz="2300" dirty="0" err="1" smtClean="0">
                <a:latin typeface="Times New Roman" pitchFamily="18" charset="0"/>
                <a:cs typeface="Times New Roman" pitchFamily="18" charset="0"/>
              </a:rPr>
              <a:t>plagiarius</a:t>
            </a:r>
            <a:r>
              <a:rPr lang="fr-FR" sz="2300" dirty="0" smtClean="0">
                <a:latin typeface="Times New Roman" pitchFamily="18" charset="0"/>
                <a:cs typeface="Times New Roman" pitchFamily="18" charset="0"/>
              </a:rPr>
              <a:t>, qui signifiait dans la Rome antique le fait de voler l’esclave d’un autre ou de vendre une personne libre. Le plagiat universitaire est une expression utilisée pour désigner le plagiat étudiant et le plagiat dans la recherche scientifique. Il consiste en l’appropriation des travaux ou les idées d’autres personnes (thèse, rapport, publication …) ; cela concerne les copiés-collés d’une partie de textes, de textes entiers ou d’images, sans le consentement de son auteur ou sans citer ses sources (</a:t>
            </a:r>
            <a:r>
              <a:rPr lang="fr-FR" sz="2300" dirty="0" err="1" smtClean="0">
                <a:latin typeface="Times New Roman" pitchFamily="18" charset="0"/>
                <a:cs typeface="Times New Roman" pitchFamily="18" charset="0"/>
              </a:rPr>
              <a:t>Simonnot</a:t>
            </a:r>
            <a:r>
              <a:rPr lang="fr-FR" sz="2300" dirty="0" smtClean="0">
                <a:latin typeface="Times New Roman" pitchFamily="18" charset="0"/>
                <a:cs typeface="Times New Roman" pitchFamily="18" charset="0"/>
              </a:rPr>
              <a:t>, 2014).</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4870564"/>
          </a:xfrm>
          <a:prstGeom prst="rect">
            <a:avLst/>
          </a:prstGeom>
          <a:noFill/>
        </p:spPr>
        <p:txBody>
          <a:bodyPr wrap="square" rtlCol="0">
            <a:spAutoFit/>
          </a:bodyPr>
          <a:lstStyle/>
          <a:p>
            <a:pPr algn="just">
              <a:lnSpc>
                <a:spcPct val="150000"/>
              </a:lnSpc>
            </a:pPr>
            <a:r>
              <a:rPr lang="fr-FR" sz="2300" b="1" dirty="0" smtClean="0">
                <a:latin typeface="Times New Roman" pitchFamily="18" charset="0"/>
                <a:cs typeface="Times New Roman" pitchFamily="18" charset="0"/>
              </a:rPr>
              <a:t>4-1- Quelques exemples de Plagiat</a:t>
            </a:r>
          </a:p>
          <a:p>
            <a:pPr algn="just">
              <a:lnSpc>
                <a:spcPct val="150000"/>
              </a:lnSpc>
              <a:buFont typeface="Arial" pitchFamily="34" charset="0"/>
              <a:buChar char="•"/>
            </a:pPr>
            <a:r>
              <a:rPr lang="fr-FR" sz="2300" b="1"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Copier textuellement un passage d’un livre, d’une revue ou d’une page Web sans indiquer la source.</a:t>
            </a:r>
          </a:p>
          <a:p>
            <a:pPr algn="just">
              <a:lnSpc>
                <a:spcPct val="150000"/>
              </a:lnSpc>
              <a:buFont typeface="Arial" pitchFamily="34" charset="0"/>
              <a:buChar char="•"/>
            </a:pPr>
            <a:r>
              <a:rPr lang="fr-FR" sz="2300" dirty="0" smtClean="0">
                <a:latin typeface="Times New Roman" pitchFamily="18" charset="0"/>
                <a:cs typeface="Times New Roman" pitchFamily="18" charset="0"/>
              </a:rPr>
              <a:t> Insérer dans un travail des images, des graphiques, des données, etc. provenant de sources externes sans indiquer la provenance.</a:t>
            </a:r>
          </a:p>
          <a:p>
            <a:pPr algn="just">
              <a:lnSpc>
                <a:spcPct val="150000"/>
              </a:lnSpc>
              <a:buFont typeface="Arial" pitchFamily="34" charset="0"/>
              <a:buChar char="•"/>
            </a:pPr>
            <a:r>
              <a:rPr lang="fr-FR" sz="2300" dirty="0" smtClean="0">
                <a:latin typeface="Times New Roman" pitchFamily="18" charset="0"/>
                <a:cs typeface="Times New Roman" pitchFamily="18" charset="0"/>
              </a:rPr>
              <a:t> Utiliser le travail d’une autre personne et le présenter comme le sien (et ce, même si cette personne a donné son accord). </a:t>
            </a:r>
          </a:p>
          <a:p>
            <a:pPr algn="just">
              <a:lnSpc>
                <a:spcPct val="150000"/>
              </a:lnSpc>
              <a:buFont typeface="Arial" pitchFamily="34" charset="0"/>
              <a:buChar char="•"/>
            </a:pPr>
            <a:r>
              <a:rPr lang="fr-FR" sz="2300" dirty="0" smtClean="0">
                <a:latin typeface="Times New Roman" pitchFamily="18" charset="0"/>
                <a:cs typeface="Times New Roman" pitchFamily="18" charset="0"/>
              </a:rPr>
              <a:t> Copier coller le travail de quelqu’un d’autre en langue étrangère et en faire la traduction sans mentionner la source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857364"/>
            <a:ext cx="8715436" cy="3277820"/>
          </a:xfrm>
          <a:prstGeom prst="rect">
            <a:avLst/>
          </a:prstGeom>
          <a:noFill/>
        </p:spPr>
        <p:txBody>
          <a:bodyPr wrap="square" rtlCol="0">
            <a:spAutoFit/>
          </a:bodyPr>
          <a:lstStyle/>
          <a:p>
            <a:pPr algn="just">
              <a:lnSpc>
                <a:spcPct val="150000"/>
              </a:lnSpc>
              <a:buFont typeface="Arial" pitchFamily="34" charset="0"/>
              <a:buChar char="•"/>
            </a:pPr>
            <a:r>
              <a:rPr lang="fr-FR" sz="2300" dirty="0" smtClean="0">
                <a:latin typeface="Times New Roman" pitchFamily="18" charset="0"/>
                <a:cs typeface="Times New Roman" pitchFamily="18" charset="0"/>
              </a:rPr>
              <a:t> Traduire l’idée d’autrui avec ses propres mots sans citer l’auteur. C’est ce qu’on appelle : faire de la "paraphrase".</a:t>
            </a:r>
          </a:p>
          <a:p>
            <a:pPr algn="just">
              <a:lnSpc>
                <a:spcPct val="150000"/>
              </a:lnSpc>
              <a:buFont typeface="Arial" pitchFamily="34" charset="0"/>
              <a:buChar char="•"/>
            </a:pPr>
            <a:r>
              <a:rPr lang="fr-FR" sz="2300" dirty="0" smtClean="0">
                <a:latin typeface="Times New Roman" pitchFamily="18" charset="0"/>
                <a:cs typeface="Times New Roman" pitchFamily="18" charset="0"/>
              </a:rPr>
              <a:t> Faire de l’auto-plagiat qui consiste à réutiliser intégralement ou dans une grande proportion d’un travail de type compte rendus, rapports, mémoire de licence, mémoire de master, thèse de doctorat ou autre, rédigé auparavant par soi-même.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285860"/>
            <a:ext cx="8715436" cy="4985980"/>
          </a:xfrm>
          <a:prstGeom prst="rect">
            <a:avLst/>
          </a:prstGeom>
          <a:noFill/>
        </p:spPr>
        <p:txBody>
          <a:bodyPr wrap="square" rtlCol="0">
            <a:spAutoFit/>
          </a:bodyPr>
          <a:lstStyle/>
          <a:p>
            <a:pPr algn="just">
              <a:lnSpc>
                <a:spcPct val="150000"/>
              </a:lnSpc>
            </a:pPr>
            <a:r>
              <a:rPr lang="fr-FR" sz="2300" dirty="0" smtClean="0">
                <a:latin typeface="Times New Roman" pitchFamily="18" charset="0"/>
                <a:cs typeface="Times New Roman" pitchFamily="18" charset="0"/>
              </a:rPr>
              <a:t>Faire du plagiat (ou copier-coller) est une forme de fraude qui a de lourdes conséquences pour le plagiaire (étudiant ou chercheur).</a:t>
            </a:r>
          </a:p>
          <a:p>
            <a:pPr algn="just">
              <a:lnSpc>
                <a:spcPct val="150000"/>
              </a:lnSpc>
            </a:pPr>
            <a:r>
              <a:rPr lang="fr-FR" sz="2300" b="1" dirty="0" smtClean="0">
                <a:latin typeface="Times New Roman" pitchFamily="18" charset="0"/>
                <a:cs typeface="Times New Roman" pitchFamily="18" charset="0"/>
              </a:rPr>
              <a:t>5- Sanctions à l’encontre d’un acte de plagiat:</a:t>
            </a:r>
          </a:p>
          <a:p>
            <a:pPr algn="just">
              <a:lnSpc>
                <a:spcPct val="150000"/>
              </a:lnSpc>
            </a:pPr>
            <a:r>
              <a:rPr lang="fr-FR" sz="2300" b="1" dirty="0" smtClean="0">
                <a:latin typeface="Times New Roman" pitchFamily="18" charset="0"/>
                <a:cs typeface="Times New Roman" pitchFamily="18" charset="0"/>
              </a:rPr>
              <a:t>a- Cas de l’étudiant :</a:t>
            </a:r>
          </a:p>
          <a:p>
            <a:pPr algn="just">
              <a:lnSpc>
                <a:spcPct val="150000"/>
              </a:lnSpc>
            </a:pPr>
            <a:r>
              <a:rPr lang="fr-FR" sz="2000" dirty="0" smtClean="0">
                <a:latin typeface="Times New Roman" pitchFamily="18" charset="0"/>
                <a:cs typeface="Times New Roman" pitchFamily="18" charset="0"/>
              </a:rPr>
              <a:t>L'article 35 de l'arrêté 933 du 28 Juillet 2016 stipule que « tout acte de plagiat ayant un rapport avec les travaux scientifiques et pédagogiques requis à l'étudiant dans les mémoires de licence, de master, de magistère et thèses de doctorat, avant ou après sa soutenance, expose son auteur à l'annulation de la soutenance ou au retrait du titre acquis ». Le retrait du titre acquis peut se faire même si l'acte de plagiat n'a été débusqué que plusieurs années après son acquisition.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643050"/>
            <a:ext cx="8715436" cy="4247317"/>
          </a:xfrm>
          <a:prstGeom prst="rect">
            <a:avLst/>
          </a:prstGeom>
          <a:noFill/>
        </p:spPr>
        <p:txBody>
          <a:bodyPr wrap="square" rtlCol="0">
            <a:spAutoFit/>
          </a:bodyPr>
          <a:lstStyle/>
          <a:p>
            <a:pPr algn="just">
              <a:lnSpc>
                <a:spcPct val="150000"/>
              </a:lnSpc>
            </a:pPr>
            <a:r>
              <a:rPr lang="fr-FR" sz="2000" dirty="0" smtClean="0">
                <a:latin typeface="Times New Roman" pitchFamily="18" charset="0"/>
                <a:cs typeface="Times New Roman" pitchFamily="18" charset="0"/>
              </a:rPr>
              <a:t>Dans ce cas, selon le même article « toute personne ayant subi des dommages par le fait du plagiat dument constaté, peut instruire en justice les auteurs du plagiat » et ce, indépendamment des sanctions prises à leur encontre par les instances de leur organisme employeur.</a:t>
            </a:r>
          </a:p>
          <a:p>
            <a:pPr algn="just">
              <a:lnSpc>
                <a:spcPct val="150000"/>
              </a:lnSpc>
            </a:pPr>
            <a:r>
              <a:rPr lang="fr-FR" sz="2000" dirty="0" smtClean="0">
                <a:latin typeface="Times New Roman" pitchFamily="18" charset="0"/>
                <a:cs typeface="Times New Roman" pitchFamily="18" charset="0"/>
              </a:rPr>
              <a:t>Un auto-plagiat dans un travail mené en vue de l'obtention d'un diplôme, peut entrainer selon son importance, à l'annulation de ce travail, son auteur peut recevoir un refus pour la soutenance de son mémoire ou de sa thèse, il peut se voir retirer son titre ou diplôme acquis si l'auto-plagiat a été révélé une fois le titre obtenu.</a:t>
            </a:r>
          </a:p>
          <a:p>
            <a:pPr algn="just">
              <a:lnSpc>
                <a:spcPct val="150000"/>
              </a:lnSpc>
            </a:pP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357298"/>
            <a:ext cx="8715436" cy="5170646"/>
          </a:xfrm>
          <a:prstGeom prst="rect">
            <a:avLst/>
          </a:prstGeom>
          <a:noFill/>
        </p:spPr>
        <p:txBody>
          <a:bodyPr wrap="square" rtlCol="0">
            <a:spAutoFit/>
          </a:bodyPr>
          <a:lstStyle/>
          <a:p>
            <a:pPr algn="just">
              <a:lnSpc>
                <a:spcPct val="150000"/>
              </a:lnSpc>
            </a:pPr>
            <a:r>
              <a:rPr lang="fr-FR" sz="2000" dirty="0" smtClean="0">
                <a:latin typeface="Times New Roman" pitchFamily="18" charset="0"/>
                <a:cs typeface="Times New Roman" pitchFamily="18" charset="0"/>
              </a:rPr>
              <a:t>Si le plagiat ou l'auto-plagiat concerne un travail mené durant un cursus de formation (comme les comptes rendus de travaux pratiques, les rapports d'exposés, les rapports de stage, ...), son auteur verra son travail refusé, une note zéro peut lui être discernée pour ce travail, des mesures disciplinaires allant jusqu'à l'exclusion peuvent être prononcées à son encontre.</a:t>
            </a:r>
          </a:p>
          <a:p>
            <a:pPr algn="just">
              <a:lnSpc>
                <a:spcPct val="150000"/>
              </a:lnSpc>
            </a:pPr>
            <a:r>
              <a:rPr lang="fr-FR" sz="2000" b="1" dirty="0" smtClean="0">
                <a:latin typeface="Times New Roman" pitchFamily="18" charset="0"/>
                <a:cs typeface="Times New Roman" pitchFamily="18" charset="0"/>
              </a:rPr>
              <a:t>b- Cas de </a:t>
            </a:r>
            <a:r>
              <a:rPr lang="fr-FR" sz="2000" b="1" dirty="0" smtClean="0">
                <a:latin typeface="Times New Roman" pitchFamily="18" charset="0"/>
                <a:cs typeface="Times New Roman" pitchFamily="18" charset="0"/>
              </a:rPr>
              <a:t>l’enseignant </a:t>
            </a:r>
            <a:r>
              <a:rPr lang="fr-FR" sz="2000" b="1" dirty="0" smtClean="0">
                <a:latin typeface="Times New Roman" pitchFamily="18" charset="0"/>
                <a:cs typeface="Times New Roman" pitchFamily="18" charset="0"/>
              </a:rPr>
              <a:t>:</a:t>
            </a:r>
          </a:p>
          <a:p>
            <a:pPr algn="just">
              <a:lnSpc>
                <a:spcPct val="150000"/>
              </a:lnSpc>
            </a:pPr>
            <a:r>
              <a:rPr lang="fr-FR" sz="2000" dirty="0" smtClean="0">
                <a:latin typeface="Times New Roman" pitchFamily="18" charset="0"/>
                <a:cs typeface="Times New Roman" pitchFamily="18" charset="0"/>
              </a:rPr>
              <a:t>Le décret exécutif n° 08-130 du 3 mai 2008 relatif au statut particulier de l'enseignant chercheur, chapitre 8, article 24, classifie "comme faute professionnelle de quatrième degré, le fait pour les enseignants chercheurs, d'être auteurs ou complices de tout acte établi de plagiat, de falsification de résultats ou de fraude</a:t>
            </a:r>
          </a:p>
          <a:p>
            <a:pPr algn="just">
              <a:lnSpc>
                <a:spcPct val="150000"/>
              </a:lnSpc>
            </a:pP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7" name="ZoneTexte 6"/>
          <p:cNvSpPr txBox="1"/>
          <p:nvPr/>
        </p:nvSpPr>
        <p:spPr>
          <a:xfrm>
            <a:off x="214282" y="1571612"/>
            <a:ext cx="8643998" cy="2911435"/>
          </a:xfrm>
          <a:prstGeom prst="flowChartAlternateProcess">
            <a:avLst/>
          </a:prstGeom>
          <a:solidFill>
            <a:schemeClr val="accent3">
              <a:lumMod val="20000"/>
              <a:lumOff val="80000"/>
            </a:schemeClr>
          </a:solidFill>
          <a:effectLst>
            <a:innerShdw blurRad="63500" dist="50800" dir="16200000">
              <a:prstClr val="black">
                <a:alpha val="50000"/>
              </a:prstClr>
            </a:innerShdw>
          </a:effectLst>
        </p:spPr>
        <p:txBody>
          <a:bodyPr wrap="square" rtlCol="0">
            <a:spAutoFit/>
          </a:bodyPr>
          <a:lstStyle/>
          <a:p>
            <a:pPr algn="ctr"/>
            <a:endParaRPr lang="fr-FR" sz="2400" b="1" dirty="0" smtClean="0">
              <a:latin typeface="Times New Roman" pitchFamily="18" charset="0"/>
              <a:cs typeface="Times New Roman" pitchFamily="18" charset="0"/>
            </a:endParaRPr>
          </a:p>
          <a:p>
            <a:pPr algn="ctr"/>
            <a:r>
              <a:rPr lang="fr-FR" sz="2400" b="1" dirty="0" smtClean="0">
                <a:latin typeface="Times New Roman" pitchFamily="18" charset="0"/>
                <a:cs typeface="Times New Roman" pitchFamily="18" charset="0"/>
              </a:rPr>
              <a:t>L’enseignant est le Seul maître de son amphi</a:t>
            </a:r>
          </a:p>
          <a:p>
            <a:pPr algn="just"/>
            <a:r>
              <a:rPr lang="fr-FR" sz="2400" b="1" dirty="0" smtClean="0">
                <a:latin typeface="Times New Roman" pitchFamily="18" charset="0"/>
                <a:cs typeface="Times New Roman" pitchFamily="18" charset="0"/>
              </a:rPr>
              <a:t> </a:t>
            </a:r>
          </a:p>
          <a:p>
            <a:pPr algn="just"/>
            <a:endParaRPr lang="fr-FR" sz="2000" b="1" dirty="0" smtClean="0">
              <a:latin typeface="Times New Roman" pitchFamily="18" charset="0"/>
              <a:cs typeface="Times New Roman" pitchFamily="18" charset="0"/>
            </a:endParaRPr>
          </a:p>
          <a:p>
            <a:pPr algn="just"/>
            <a:endParaRPr lang="fr-FR" sz="2000" b="1"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Diffuse le savoir      Evalue les étudiants Possède " droit d’échec / réussite </a:t>
            </a:r>
            <a:r>
              <a:rPr lang="fr-FR" sz="2000" dirty="0" smtClean="0">
                <a:solidFill>
                  <a:srgbClr val="000000"/>
                </a:solidFill>
              </a:rPr>
              <a:t>" </a:t>
            </a:r>
            <a:endParaRPr lang="fr-FR" sz="2000" b="1" dirty="0" smtClean="0">
              <a:latin typeface="Times New Roman" pitchFamily="18" charset="0"/>
              <a:cs typeface="Times New Roman" pitchFamily="18" charset="0"/>
            </a:endParaRPr>
          </a:p>
          <a:p>
            <a:pPr algn="just">
              <a:lnSpc>
                <a:spcPct val="150000"/>
              </a:lnSpc>
            </a:pPr>
            <a:endParaRPr lang="fr-FR" sz="2200" b="1" dirty="0" smtClean="0">
              <a:latin typeface="Times New Roman" pitchFamily="18" charset="0"/>
              <a:cs typeface="Times New Roman" pitchFamily="18" charset="0"/>
            </a:endParaRPr>
          </a:p>
        </p:txBody>
      </p:sp>
      <p:cxnSp>
        <p:nvCxnSpPr>
          <p:cNvPr id="10" name="Connecteur droit avec flèche 9"/>
          <p:cNvCxnSpPr/>
          <p:nvPr/>
        </p:nvCxnSpPr>
        <p:spPr>
          <a:xfrm rot="10800000" flipV="1">
            <a:off x="2143108" y="2571744"/>
            <a:ext cx="1857388" cy="9286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rot="5400000">
            <a:off x="3536546" y="3035694"/>
            <a:ext cx="928694" cy="794"/>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4000496" y="2571744"/>
            <a:ext cx="2286016" cy="92869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571472" y="4857760"/>
            <a:ext cx="8072494" cy="646331"/>
          </a:xfrm>
          <a:prstGeom prst="rect">
            <a:avLst/>
          </a:prstGeom>
          <a:noFill/>
        </p:spPr>
        <p:txBody>
          <a:bodyPr wrap="square" rtlCol="0">
            <a:spAutoFit/>
          </a:bodyPr>
          <a:lstStyle/>
          <a:p>
            <a:r>
              <a:rPr lang="fr-FR" dirty="0" smtClean="0">
                <a:latin typeface="Times New Roman" pitchFamily="18" charset="0"/>
                <a:cs typeface="Times New Roman" pitchFamily="18" charset="0"/>
              </a:rPr>
              <a:t>S’il y a quelques zones d’ombre et questionnements, l’enseignant va établir une certaine déontologie et règles de conduite. </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357298"/>
            <a:ext cx="8715436" cy="4708981"/>
          </a:xfrm>
          <a:prstGeom prst="rect">
            <a:avLst/>
          </a:prstGeom>
          <a:noFill/>
        </p:spPr>
        <p:txBody>
          <a:bodyPr wrap="square" rtlCol="0">
            <a:spAutoFit/>
          </a:bodyPr>
          <a:lstStyle/>
          <a:p>
            <a:pPr algn="just">
              <a:lnSpc>
                <a:spcPct val="150000"/>
              </a:lnSpc>
            </a:pPr>
            <a:r>
              <a:rPr lang="fr-FR" sz="2000" dirty="0" smtClean="0">
                <a:latin typeface="Times New Roman" pitchFamily="18" charset="0"/>
                <a:cs typeface="Times New Roman" pitchFamily="18" charset="0"/>
              </a:rPr>
              <a:t>dans les travaux scientifiques revendiqués dans les thèses de doctorat ou dans le cadre de toutes autres publications scientifiques ou pédagogiques« .</a:t>
            </a:r>
          </a:p>
          <a:p>
            <a:pPr algn="just">
              <a:lnSpc>
                <a:spcPct val="150000"/>
              </a:lnSpc>
            </a:pPr>
            <a:r>
              <a:rPr lang="fr-FR" sz="2000" dirty="0" smtClean="0">
                <a:latin typeface="Times New Roman" pitchFamily="18" charset="0"/>
                <a:cs typeface="Times New Roman" pitchFamily="18" charset="0"/>
              </a:rPr>
              <a:t>L'article 36 de l'arrêté 933 du 28 Juillet 2016 stipule que « tout acte de plagiat [...] en relation avec les travaux scientifiques et pédagogiques revendiqués par l'enseignant chercheur, l'enseignant chercheur hospitalo-universitaire et le chercheur permanent lors des activités pédagogiques et scientifiques, les mémoires de magister et les thèses de doctorats et autres projets de recherche ou travaux d'habilitation universitaire, ou toute autre publication scientifique ou pédagogique dument constaté, pendant ou après la soutenance, l'évaluation ou la publication, </a:t>
            </a:r>
          </a:p>
          <a:p>
            <a:pPr algn="just">
              <a:lnSpc>
                <a:spcPct val="150000"/>
              </a:lnSpc>
            </a:pP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357298"/>
            <a:ext cx="8715436" cy="3323987"/>
          </a:xfrm>
          <a:prstGeom prst="rect">
            <a:avLst/>
          </a:prstGeom>
          <a:noFill/>
        </p:spPr>
        <p:txBody>
          <a:bodyPr wrap="square" rtlCol="0">
            <a:spAutoFit/>
          </a:bodyPr>
          <a:lstStyle/>
          <a:p>
            <a:pPr algn="just">
              <a:lnSpc>
                <a:spcPct val="150000"/>
              </a:lnSpc>
            </a:pPr>
            <a:r>
              <a:rPr lang="fr-FR" sz="2000" dirty="0" smtClean="0">
                <a:latin typeface="Times New Roman" pitchFamily="18" charset="0"/>
                <a:cs typeface="Times New Roman" pitchFamily="18" charset="0"/>
              </a:rPr>
              <a:t>expose son auteur à l'annulation de la soutenance ou au retrait du titre acquis ou à l'annulation ou au retrait de la publication »</a:t>
            </a:r>
          </a:p>
          <a:p>
            <a:pPr algn="just">
              <a:lnSpc>
                <a:spcPct val="150000"/>
              </a:lnSpc>
            </a:pPr>
            <a:r>
              <a:rPr lang="fr-FR" sz="2000" dirty="0" smtClean="0">
                <a:latin typeface="Times New Roman" pitchFamily="18" charset="0"/>
                <a:cs typeface="Times New Roman" pitchFamily="18" charset="0"/>
              </a:rPr>
              <a:t>L'auteur du plagiat peut se voir retirer son titre et diplômes acquis par le biais du plagiat, dégradé, expulsé voir radié des fonctions qu'il occupe. Il peut éventuellement faire face à des poursuites judiciaires de la part des auteurs originaux de l'</a:t>
            </a:r>
            <a:r>
              <a:rPr lang="fr-FR" sz="2000" dirty="0" err="1" smtClean="0">
                <a:latin typeface="Times New Roman" pitchFamily="18" charset="0"/>
                <a:cs typeface="Times New Roman" pitchFamily="18" charset="0"/>
              </a:rPr>
              <a:t>oeuvre</a:t>
            </a:r>
            <a:r>
              <a:rPr lang="fr-FR" sz="2000" dirty="0" smtClean="0">
                <a:latin typeface="Times New Roman" pitchFamily="18" charset="0"/>
                <a:cs typeface="Times New Roman" pitchFamily="18" charset="0"/>
              </a:rPr>
              <a:t> plagiée.</a:t>
            </a:r>
          </a:p>
          <a:p>
            <a:pPr algn="just">
              <a:lnSpc>
                <a:spcPct val="150000"/>
              </a:lnSpc>
            </a:pP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7" name="ZoneTexte 6"/>
          <p:cNvSpPr txBox="1"/>
          <p:nvPr/>
        </p:nvSpPr>
        <p:spPr>
          <a:xfrm>
            <a:off x="214282" y="2786058"/>
            <a:ext cx="8643998" cy="3661428"/>
          </a:xfrm>
          <a:prstGeom prst="flowChartAlternateProcess">
            <a:avLst/>
          </a:prstGeom>
          <a:solidFill>
            <a:schemeClr val="accent3">
              <a:lumMod val="20000"/>
              <a:lumOff val="80000"/>
            </a:schemeClr>
          </a:solidFill>
          <a:effectLst>
            <a:innerShdw blurRad="63500" dist="50800" dir="16200000">
              <a:prstClr val="black">
                <a:alpha val="50000"/>
              </a:prstClr>
            </a:innerShdw>
          </a:effectLst>
        </p:spPr>
        <p:txBody>
          <a:bodyPr wrap="square" rtlCol="0">
            <a:spAutoFit/>
          </a:bodyPr>
          <a:lstStyle/>
          <a:p>
            <a:pPr algn="just">
              <a:lnSpc>
                <a:spcPct val="150000"/>
              </a:lnSpc>
            </a:pPr>
            <a:r>
              <a:rPr lang="fr-FR" sz="2400" dirty="0" smtClean="0">
                <a:latin typeface="Times New Roman" pitchFamily="18" charset="0"/>
                <a:cs typeface="Times New Roman" pitchFamily="18" charset="0"/>
              </a:rPr>
              <a:t>La profession d’enseignant est un travail interactif qui suppose le dialogue et l’accompagnement. L’enseignement est également une bonne dose d’innovation, d’actualisation, de modernisation et d’adaptation. On ne peut s’engager dans l’enseignement sans viser essentiellement le bien-être des élèves.</a:t>
            </a:r>
            <a:endParaRPr lang="fr-FR" sz="2400" dirty="0" smtClean="0">
              <a:solidFill>
                <a:srgbClr val="000000"/>
              </a:solidFill>
              <a:latin typeface="Times New Roman"/>
            </a:endParaRPr>
          </a:p>
          <a:p>
            <a:pPr algn="just">
              <a:lnSpc>
                <a:spcPct val="150000"/>
              </a:lnSpc>
            </a:pPr>
            <a:endParaRPr lang="fr-FR" sz="2200" b="1" dirty="0" smtClean="0">
              <a:latin typeface="Times New Roman" pitchFamily="18" charset="0"/>
              <a:cs typeface="Times New Roman" pitchFamily="18" charset="0"/>
            </a:endParaRPr>
          </a:p>
        </p:txBody>
      </p:sp>
      <p:sp>
        <p:nvSpPr>
          <p:cNvPr id="8" name="ZoneTexte 7"/>
          <p:cNvSpPr txBox="1"/>
          <p:nvPr/>
        </p:nvSpPr>
        <p:spPr>
          <a:xfrm>
            <a:off x="285720" y="1500174"/>
            <a:ext cx="8501122" cy="1569660"/>
          </a:xfrm>
          <a:prstGeom prst="rect">
            <a:avLst/>
          </a:prstGeom>
          <a:noFill/>
        </p:spPr>
        <p:txBody>
          <a:bodyPr wrap="square" rtlCol="0">
            <a:spAutoFit/>
          </a:bodyPr>
          <a:lstStyle/>
          <a:p>
            <a:pPr algn="ctr"/>
            <a:r>
              <a:rPr lang="fr-FR" dirty="0" smtClean="0"/>
              <a:t>	</a:t>
            </a:r>
            <a:r>
              <a:rPr lang="fr-FR" sz="2400" b="1" dirty="0" smtClean="0">
                <a:latin typeface="Times New Roman" pitchFamily="18" charset="0"/>
                <a:cs typeface="Times New Roman" pitchFamily="18" charset="0"/>
              </a:rPr>
              <a:t>Ethique et déontologie d’enseignement</a:t>
            </a:r>
          </a:p>
          <a:p>
            <a:endParaRPr lang="fr-FR" sz="2400" dirty="0" smtClean="0">
              <a:latin typeface="Times New Roman" pitchFamily="18" charset="0"/>
              <a:cs typeface="Times New Roman" pitchFamily="18" charset="0"/>
            </a:endParaRPr>
          </a:p>
          <a:p>
            <a:r>
              <a:rPr lang="fr-FR" sz="2400" b="1" dirty="0" smtClean="0">
                <a:latin typeface="Times New Roman" pitchFamily="18" charset="0"/>
                <a:cs typeface="Times New Roman" pitchFamily="18" charset="0"/>
              </a:rPr>
              <a:t>1- ENSEIGNEMENT</a:t>
            </a:r>
            <a:endParaRPr lang="fr-FR" sz="2000" b="1" dirty="0" smtClean="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4447371"/>
          </a:xfrm>
          <a:prstGeom prst="rect">
            <a:avLst/>
          </a:prstGeom>
          <a:noFill/>
        </p:spPr>
        <p:txBody>
          <a:bodyPr wrap="square" rtlCol="0">
            <a:spAutoFit/>
          </a:bodyPr>
          <a:lstStyle/>
          <a:p>
            <a:pPr algn="just"/>
            <a:endParaRPr lang="fr-FR" sz="2000" dirty="0" smtClean="0">
              <a:latin typeface="Times New Roman" pitchFamily="18" charset="0"/>
              <a:cs typeface="Times New Roman" pitchFamily="18" charset="0"/>
            </a:endParaRPr>
          </a:p>
          <a:p>
            <a:pPr algn="just"/>
            <a:r>
              <a:rPr lang="fr-FR" sz="2300" b="1" dirty="0" smtClean="0">
                <a:latin typeface="Times New Roman" pitchFamily="18" charset="0"/>
                <a:cs typeface="Times New Roman" pitchFamily="18" charset="0"/>
              </a:rPr>
              <a:t>Principales composantes de la profession : </a:t>
            </a:r>
          </a:p>
          <a:p>
            <a:pPr algn="just"/>
            <a:endParaRPr lang="fr-FR" sz="2000" dirty="0" smtClean="0">
              <a:latin typeface="Times New Roman" pitchFamily="18" charset="0"/>
              <a:cs typeface="Times New Roman" pitchFamily="18" charset="0"/>
            </a:endParaRPr>
          </a:p>
          <a:p>
            <a:pPr algn="just">
              <a:buFont typeface="Arial" pitchFamily="34" charset="0"/>
              <a:buChar char="•"/>
            </a:pPr>
            <a:r>
              <a:rPr lang="fr-FR" sz="2000" dirty="0" smtClean="0">
                <a:latin typeface="Times New Roman" pitchFamily="18" charset="0"/>
                <a:cs typeface="Times New Roman" pitchFamily="18" charset="0"/>
              </a:rPr>
              <a:t> Enseignement : transmission et création du savoir.</a:t>
            </a:r>
          </a:p>
          <a:p>
            <a:pPr algn="just">
              <a:buFont typeface="Arial" pitchFamily="34" charset="0"/>
              <a:buChar char="•"/>
            </a:pPr>
            <a:r>
              <a:rPr lang="fr-FR" sz="2000" dirty="0" smtClean="0">
                <a:latin typeface="Times New Roman" pitchFamily="18" charset="0"/>
                <a:cs typeface="Times New Roman" pitchFamily="18" charset="0"/>
              </a:rPr>
              <a:t> Recherche : maîtrise de la connaissance, l’innovation, la valorisation et l’externalisation .</a:t>
            </a:r>
          </a:p>
          <a:p>
            <a:pPr algn="just">
              <a:buFont typeface="Arial" pitchFamily="34" charset="0"/>
              <a:buChar char="•"/>
            </a:pPr>
            <a:r>
              <a:rPr lang="fr-FR" sz="2000" dirty="0" smtClean="0">
                <a:latin typeface="Times New Roman" pitchFamily="18" charset="0"/>
                <a:cs typeface="Times New Roman" pitchFamily="18" charset="0"/>
              </a:rPr>
              <a:t> Comprendre : c’est donner du sens à une information nouvelle en la reliant à une connaissance antérieure. </a:t>
            </a:r>
          </a:p>
          <a:p>
            <a:pPr algn="just">
              <a:buFont typeface="Arial" pitchFamily="34" charset="0"/>
              <a:buChar char="•"/>
            </a:pPr>
            <a:r>
              <a:rPr lang="fr-FR" sz="2000" dirty="0" smtClean="0">
                <a:latin typeface="Times New Roman" pitchFamily="18" charset="0"/>
                <a:cs typeface="Times New Roman" pitchFamily="18" charset="0"/>
              </a:rPr>
              <a:t>Apprendre : c’est donner du sens à une information nouvelle en la reliant durablement à une connaissance antérieure. </a:t>
            </a:r>
          </a:p>
          <a:p>
            <a:pPr algn="just">
              <a:buFont typeface="Arial" pitchFamily="34" charset="0"/>
              <a:buChar char="•"/>
            </a:pPr>
            <a:r>
              <a:rPr lang="fr-FR" sz="2000" dirty="0" smtClean="0">
                <a:latin typeface="Times New Roman" pitchFamily="18" charset="0"/>
                <a:cs typeface="Times New Roman" pitchFamily="18" charset="0"/>
              </a:rPr>
              <a:t> Gestion participative : Conception de cours ; département, organisation, gestion, évaluation. </a:t>
            </a:r>
          </a:p>
          <a:p>
            <a:pPr algn="just">
              <a:buFont typeface="Arial" pitchFamily="34" charset="0"/>
              <a:buChar char="•"/>
            </a:pPr>
            <a:r>
              <a:rPr lang="fr-FR" sz="2000" dirty="0" smtClean="0">
                <a:latin typeface="Times New Roman" pitchFamily="18" charset="0"/>
                <a:cs typeface="Times New Roman" pitchFamily="18" charset="0"/>
              </a:rPr>
              <a:t> Rayonnement et ouverture : Université-Environnement économique et social, Local, Régional, National et International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4647426"/>
          </a:xfrm>
          <a:prstGeom prst="rect">
            <a:avLst/>
          </a:prstGeom>
          <a:noFill/>
        </p:spPr>
        <p:txBody>
          <a:bodyPr wrap="square" rtlCol="0">
            <a:spAutoFit/>
          </a:bodyPr>
          <a:lstStyle/>
          <a:p>
            <a:pPr algn="just"/>
            <a:endParaRPr lang="fr-FR" sz="2000" dirty="0" smtClean="0">
              <a:latin typeface="Times New Roman" pitchFamily="18" charset="0"/>
              <a:cs typeface="Times New Roman" pitchFamily="18" charset="0"/>
            </a:endParaRPr>
          </a:p>
          <a:p>
            <a:pPr algn="just"/>
            <a:r>
              <a:rPr lang="fr-FR" sz="2300" b="1" dirty="0" smtClean="0">
                <a:latin typeface="Times New Roman" pitchFamily="18" charset="0"/>
                <a:cs typeface="Times New Roman" pitchFamily="18" charset="0"/>
              </a:rPr>
              <a:t>Les objectifs d’un enseignant :</a:t>
            </a:r>
          </a:p>
          <a:p>
            <a:pPr algn="just"/>
            <a:endParaRPr lang="fr-FR" sz="2300" b="1" dirty="0" smtClean="0">
              <a:latin typeface="Times New Roman" pitchFamily="18" charset="0"/>
              <a:cs typeface="Times New Roman" pitchFamily="18" charset="0"/>
            </a:endParaRPr>
          </a:p>
          <a:p>
            <a:pPr algn="just">
              <a:buFont typeface="Arial" pitchFamily="34" charset="0"/>
              <a:buChar char="•"/>
            </a:pPr>
            <a:r>
              <a:rPr lang="fr-FR" sz="2300" b="1" dirty="0" smtClean="0">
                <a:latin typeface="Times New Roman" pitchFamily="18" charset="0"/>
                <a:cs typeface="Times New Roman" pitchFamily="18" charset="0"/>
              </a:rPr>
              <a:t> </a:t>
            </a:r>
            <a:r>
              <a:rPr lang="fr-FR" sz="2300" dirty="0" smtClean="0">
                <a:latin typeface="Times New Roman" pitchFamily="18" charset="0"/>
                <a:cs typeface="Times New Roman" pitchFamily="18" charset="0"/>
              </a:rPr>
              <a:t>Participer activement à la réussite de l’étudiant (examens et l’avenir) ;</a:t>
            </a:r>
          </a:p>
          <a:p>
            <a:pPr algn="just">
              <a:buFont typeface="Arial" pitchFamily="34" charset="0"/>
              <a:buChar char="•"/>
            </a:pPr>
            <a:endParaRPr lang="fr-FR" sz="2300" dirty="0" smtClean="0">
              <a:latin typeface="Times New Roman" pitchFamily="18" charset="0"/>
              <a:cs typeface="Times New Roman" pitchFamily="18" charset="0"/>
            </a:endParaRPr>
          </a:p>
          <a:p>
            <a:pPr algn="just">
              <a:buFont typeface="Arial" pitchFamily="34" charset="0"/>
              <a:buChar char="•"/>
            </a:pPr>
            <a:r>
              <a:rPr lang="fr-FR" sz="2300" dirty="0" smtClean="0">
                <a:latin typeface="Times New Roman" pitchFamily="18" charset="0"/>
                <a:cs typeface="Times New Roman" pitchFamily="18" charset="0"/>
              </a:rPr>
              <a:t> Réussir sa propre carrière (diplôme, publications) ;</a:t>
            </a:r>
          </a:p>
          <a:p>
            <a:pPr algn="just"/>
            <a:endParaRPr lang="fr-FR" sz="2300" dirty="0" smtClean="0">
              <a:latin typeface="Times New Roman" pitchFamily="18" charset="0"/>
              <a:cs typeface="Times New Roman" pitchFamily="18" charset="0"/>
            </a:endParaRPr>
          </a:p>
          <a:p>
            <a:pPr algn="just">
              <a:buFont typeface="Arial" pitchFamily="34" charset="0"/>
              <a:buChar char="•"/>
            </a:pPr>
            <a:r>
              <a:rPr lang="fr-FR" sz="2300" dirty="0" smtClean="0">
                <a:latin typeface="Times New Roman" pitchFamily="18" charset="0"/>
                <a:cs typeface="Times New Roman" pitchFamily="18" charset="0"/>
              </a:rPr>
              <a:t> Prendre part à la gestion de l’institution ;</a:t>
            </a:r>
          </a:p>
          <a:p>
            <a:pPr algn="just"/>
            <a:endParaRPr lang="fr-FR" sz="2300" dirty="0" smtClean="0">
              <a:latin typeface="Times New Roman" pitchFamily="18" charset="0"/>
              <a:cs typeface="Times New Roman" pitchFamily="18" charset="0"/>
            </a:endParaRPr>
          </a:p>
          <a:p>
            <a:pPr algn="just">
              <a:buFont typeface="Arial" pitchFamily="34" charset="0"/>
              <a:buChar char="•"/>
            </a:pPr>
            <a:r>
              <a:rPr lang="fr-FR" sz="2300" dirty="0" smtClean="0">
                <a:latin typeface="Times New Roman" pitchFamily="18" charset="0"/>
                <a:cs typeface="Times New Roman" pitchFamily="18" charset="0"/>
              </a:rPr>
              <a:t> Gérer l’externalisation (diplômés, la recherche,….) ;</a:t>
            </a:r>
          </a:p>
          <a:p>
            <a:pPr algn="just">
              <a:buFont typeface="Arial" pitchFamily="34" charset="0"/>
              <a:buChar char="•"/>
            </a:pPr>
            <a:endParaRPr lang="fr-FR" sz="2300" dirty="0" smtClean="0">
              <a:latin typeface="Times New Roman" pitchFamily="18" charset="0"/>
              <a:cs typeface="Times New Roman" pitchFamily="18" charset="0"/>
            </a:endParaRPr>
          </a:p>
          <a:p>
            <a:pPr algn="just">
              <a:buFont typeface="Arial" pitchFamily="34" charset="0"/>
              <a:buChar char="•"/>
            </a:pPr>
            <a:r>
              <a:rPr lang="fr-FR" sz="2300" dirty="0" smtClean="0">
                <a:latin typeface="Times New Roman" pitchFamily="18" charset="0"/>
                <a:cs typeface="Times New Roman" pitchFamily="18" charset="0"/>
              </a:rPr>
              <a:t> Avoir le meilleur comportement possible face aux situations difficiles (tricherie, tentations, combines,…).</a:t>
            </a: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7" name="ZoneTexte 6"/>
          <p:cNvSpPr txBox="1"/>
          <p:nvPr/>
        </p:nvSpPr>
        <p:spPr>
          <a:xfrm>
            <a:off x="214282" y="2143116"/>
            <a:ext cx="8643998" cy="4319268"/>
          </a:xfrm>
          <a:prstGeom prst="flowChartAlternateProcess">
            <a:avLst/>
          </a:prstGeom>
          <a:solidFill>
            <a:schemeClr val="accent3">
              <a:lumMod val="20000"/>
              <a:lumOff val="80000"/>
            </a:schemeClr>
          </a:solidFill>
          <a:effectLst>
            <a:innerShdw blurRad="63500" dist="50800" dir="16200000">
              <a:prstClr val="black">
                <a:alpha val="50000"/>
              </a:prstClr>
            </a:innerShdw>
          </a:effectLst>
        </p:spPr>
        <p:txBody>
          <a:bodyPr wrap="square" rtlCol="0">
            <a:spAutoFit/>
          </a:bodyPr>
          <a:lstStyle/>
          <a:p>
            <a:pPr algn="just">
              <a:lnSpc>
                <a:spcPct val="150000"/>
              </a:lnSpc>
            </a:pPr>
            <a:r>
              <a:rPr lang="fr-FR" sz="2400" dirty="0" smtClean="0">
                <a:latin typeface="Times New Roman" pitchFamily="18" charset="0"/>
                <a:cs typeface="Times New Roman" pitchFamily="18" charset="0"/>
              </a:rPr>
              <a:t>La recherche scientifique est un processus dynamique ou une démarche rationnelle qui permet d’examiner des phénomènes, des problèmes à résoudre, et d’obtenir des réponses précises à partir d’investigations. Ce processus se caractérise par le fait qu’il est systématique et rigoureux et conduit à l’acquisition de nouvelles connaissances en suivant une méthode scientifique d’investigation.</a:t>
            </a:r>
            <a:endParaRPr lang="fr-FR" sz="2200" b="1" dirty="0" smtClean="0">
              <a:latin typeface="Times New Roman" pitchFamily="18" charset="0"/>
              <a:cs typeface="Times New Roman" pitchFamily="18" charset="0"/>
            </a:endParaRPr>
          </a:p>
        </p:txBody>
      </p:sp>
      <p:sp>
        <p:nvSpPr>
          <p:cNvPr id="8" name="ZoneTexte 7"/>
          <p:cNvSpPr txBox="1"/>
          <p:nvPr/>
        </p:nvSpPr>
        <p:spPr>
          <a:xfrm>
            <a:off x="285720" y="1500174"/>
            <a:ext cx="8501122" cy="830997"/>
          </a:xfrm>
          <a:prstGeom prst="rect">
            <a:avLst/>
          </a:prstGeom>
          <a:noFill/>
        </p:spPr>
        <p:txBody>
          <a:bodyPr wrap="square" rtlCol="0">
            <a:spAutoFit/>
          </a:bodyPr>
          <a:lstStyle/>
          <a:p>
            <a:r>
              <a:rPr lang="fr-FR" sz="2400" b="1" dirty="0" smtClean="0">
                <a:latin typeface="Times New Roman" pitchFamily="18" charset="0"/>
                <a:cs typeface="Times New Roman" pitchFamily="18" charset="0"/>
              </a:rPr>
              <a:t>2- la recherche scientifique</a:t>
            </a:r>
            <a:endParaRPr lang="fr-FR" sz="2000" b="1" dirty="0" smtClean="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3739485"/>
          </a:xfrm>
          <a:prstGeom prst="rect">
            <a:avLst/>
          </a:prstGeom>
          <a:noFill/>
        </p:spPr>
        <p:txBody>
          <a:bodyPr wrap="square" rtlCol="0">
            <a:spAutoFit/>
          </a:bodyPr>
          <a:lstStyle/>
          <a:p>
            <a:pPr algn="just">
              <a:lnSpc>
                <a:spcPct val="150000"/>
              </a:lnSpc>
            </a:pPr>
            <a:endParaRPr lang="fr-FR" sz="2000" dirty="0" smtClean="0">
              <a:latin typeface="Times New Roman" pitchFamily="18" charset="0"/>
              <a:cs typeface="Times New Roman" pitchFamily="18" charset="0"/>
            </a:endParaRPr>
          </a:p>
          <a:p>
            <a:pPr algn="just">
              <a:lnSpc>
                <a:spcPct val="150000"/>
              </a:lnSpc>
            </a:pPr>
            <a:r>
              <a:rPr lang="fr-FR" sz="2300" b="1" dirty="0" smtClean="0">
                <a:latin typeface="Times New Roman" pitchFamily="18" charset="0"/>
                <a:cs typeface="Times New Roman" pitchFamily="18" charset="0"/>
              </a:rPr>
              <a:t>2-1- Méthodologie d’une recherche:</a:t>
            </a:r>
          </a:p>
          <a:p>
            <a:pPr algn="just">
              <a:lnSpc>
                <a:spcPct val="150000"/>
              </a:lnSpc>
            </a:pPr>
            <a:r>
              <a:rPr lang="fr-FR" sz="2300" dirty="0" smtClean="0">
                <a:latin typeface="Times New Roman" pitchFamily="18" charset="0"/>
                <a:cs typeface="Times New Roman" pitchFamily="18" charset="0"/>
              </a:rPr>
              <a:t>Une méthode = techniques employées pour collecter et analyser les données.</a:t>
            </a:r>
          </a:p>
          <a:p>
            <a:pPr algn="just">
              <a:lnSpc>
                <a:spcPct val="150000"/>
              </a:lnSpc>
            </a:pPr>
            <a:r>
              <a:rPr lang="fr-FR" sz="2300" dirty="0" smtClean="0">
                <a:latin typeface="Times New Roman" pitchFamily="18" charset="0"/>
                <a:cs typeface="Times New Roman" pitchFamily="18" charset="0"/>
              </a:rPr>
              <a:t>La recherche suit une méthode scientifique. Elle intègre donc une utilisation du raisonnement inductive et du raisonnement déductive. Ceci est fort utile pour expliquer et/ou prédire des phénomènes.</a:t>
            </a: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4801314"/>
          </a:xfrm>
          <a:prstGeom prst="rect">
            <a:avLst/>
          </a:prstGeom>
          <a:noFill/>
        </p:spPr>
        <p:txBody>
          <a:bodyPr wrap="square" rtlCol="0">
            <a:spAutoFit/>
          </a:bodyPr>
          <a:lstStyle/>
          <a:p>
            <a:pPr algn="just">
              <a:lnSpc>
                <a:spcPct val="150000"/>
              </a:lnSpc>
            </a:pPr>
            <a:endParaRPr lang="fr-FR" sz="2000" dirty="0" smtClean="0">
              <a:latin typeface="Times New Roman" pitchFamily="18" charset="0"/>
              <a:cs typeface="Times New Roman" pitchFamily="18" charset="0"/>
            </a:endParaRPr>
          </a:p>
          <a:p>
            <a:pPr algn="just">
              <a:lnSpc>
                <a:spcPct val="150000"/>
              </a:lnSpc>
            </a:pPr>
            <a:r>
              <a:rPr lang="fr-FR" sz="2300" b="1" dirty="0" smtClean="0">
                <a:latin typeface="Times New Roman" pitchFamily="18" charset="0"/>
                <a:cs typeface="Times New Roman" pitchFamily="18" charset="0"/>
              </a:rPr>
              <a:t>2-2- Les étapes d’une recherche:</a:t>
            </a:r>
          </a:p>
          <a:p>
            <a:pPr algn="just">
              <a:lnSpc>
                <a:spcPct val="150000"/>
              </a:lnSpc>
            </a:pPr>
            <a:r>
              <a:rPr lang="fr-FR" sz="2300" b="1" dirty="0" smtClean="0">
                <a:latin typeface="Times New Roman" pitchFamily="18" charset="0"/>
                <a:cs typeface="Times New Roman" pitchFamily="18" charset="0"/>
              </a:rPr>
              <a:t>a- </a:t>
            </a:r>
            <a:r>
              <a:rPr lang="fr-FR" sz="2300" dirty="0" smtClean="0">
                <a:latin typeface="Times New Roman" pitchFamily="18" charset="0"/>
                <a:cs typeface="Times New Roman" pitchFamily="18" charset="0"/>
              </a:rPr>
              <a:t>Identifier et spécifier le problème : Ceci est le point de départ de toute recherche. Un problème sous ou sur spécifié risque d’engendrer pas mal de difficultés par la suite.</a:t>
            </a:r>
          </a:p>
          <a:p>
            <a:pPr algn="just">
              <a:lnSpc>
                <a:spcPct val="150000"/>
              </a:lnSpc>
            </a:pPr>
            <a:r>
              <a:rPr lang="fr-FR" sz="2300" b="1" dirty="0" smtClean="0">
                <a:latin typeface="Times New Roman" pitchFamily="18" charset="0"/>
                <a:cs typeface="Times New Roman" pitchFamily="18" charset="0"/>
              </a:rPr>
              <a:t>b-</a:t>
            </a:r>
            <a:r>
              <a:rPr lang="fr-FR" sz="2300" dirty="0" smtClean="0">
                <a:latin typeface="Times New Roman" pitchFamily="18" charset="0"/>
                <a:cs typeface="Times New Roman" pitchFamily="18" charset="0"/>
              </a:rPr>
              <a:t> Décrire la méthodologie : Une fois le problème est bien posé ; il convient d’identifier la méthode de recherche, de spécifier les sujets à étudier (les objets d’étude), de sélectionner adéquatement les échantillons, données, etc.</a:t>
            </a:r>
            <a:endParaRPr lang="fr-FR"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p:cNvSpPr/>
          <p:nvPr/>
        </p:nvSpPr>
        <p:spPr>
          <a:xfrm>
            <a:off x="0" y="6072158"/>
            <a:ext cx="9215374" cy="785842"/>
          </a:xfrm>
          <a:custGeom>
            <a:avLst/>
            <a:gdLst>
              <a:gd name="connsiteX0" fmla="*/ 0 w 9144000"/>
              <a:gd name="connsiteY0" fmla="*/ 0 h 571480"/>
              <a:gd name="connsiteX1" fmla="*/ 9144000 w 9144000"/>
              <a:gd name="connsiteY1" fmla="*/ 0 h 571480"/>
              <a:gd name="connsiteX2" fmla="*/ 9144000 w 9144000"/>
              <a:gd name="connsiteY2" fmla="*/ 571480 h 571480"/>
              <a:gd name="connsiteX3" fmla="*/ 0 w 9144000"/>
              <a:gd name="connsiteY3" fmla="*/ 571480 h 571480"/>
              <a:gd name="connsiteX4" fmla="*/ 0 w 9144000"/>
              <a:gd name="connsiteY4" fmla="*/ 0 h 571480"/>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44000"/>
              <a:gd name="connsiteY0" fmla="*/ 285776 h 857256"/>
              <a:gd name="connsiteX1" fmla="*/ 8858216 w 9144000"/>
              <a:gd name="connsiteY1" fmla="*/ 0 h 857256"/>
              <a:gd name="connsiteX2" fmla="*/ 9144000 w 9144000"/>
              <a:gd name="connsiteY2" fmla="*/ 857256 h 857256"/>
              <a:gd name="connsiteX3" fmla="*/ 0 w 9144000"/>
              <a:gd name="connsiteY3" fmla="*/ 857256 h 857256"/>
              <a:gd name="connsiteX4" fmla="*/ 0 w 9144000"/>
              <a:gd name="connsiteY4" fmla="*/ 285776 h 857256"/>
              <a:gd name="connsiteX0" fmla="*/ 0 w 9162434"/>
              <a:gd name="connsiteY0" fmla="*/ 28577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285776 h 857256"/>
              <a:gd name="connsiteX0" fmla="*/ 0 w 9162434"/>
              <a:gd name="connsiteY0" fmla="*/ 500066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500066 h 857256"/>
              <a:gd name="connsiteX0" fmla="*/ 0 w 9162434"/>
              <a:gd name="connsiteY0" fmla="*/ 71414 h 857256"/>
              <a:gd name="connsiteX1" fmla="*/ 8858216 w 9162434"/>
              <a:gd name="connsiteY1" fmla="*/ 0 h 857256"/>
              <a:gd name="connsiteX2" fmla="*/ 9162434 w 9162434"/>
              <a:gd name="connsiteY2" fmla="*/ 6161 h 857256"/>
              <a:gd name="connsiteX3" fmla="*/ 9144000 w 9162434"/>
              <a:gd name="connsiteY3" fmla="*/ 857256 h 857256"/>
              <a:gd name="connsiteX4" fmla="*/ 0 w 9162434"/>
              <a:gd name="connsiteY4" fmla="*/ 857256 h 857256"/>
              <a:gd name="connsiteX5" fmla="*/ 0 w 9162434"/>
              <a:gd name="connsiteY5" fmla="*/ 71414 h 857256"/>
              <a:gd name="connsiteX0" fmla="*/ 0 w 9162434"/>
              <a:gd name="connsiteY0" fmla="*/ 71414 h 857256"/>
              <a:gd name="connsiteX1" fmla="*/ 8858216 w 9162434"/>
              <a:gd name="connsiteY1" fmla="*/ 0 h 857256"/>
              <a:gd name="connsiteX2" fmla="*/ 9162434 w 9162434"/>
              <a:gd name="connsiteY2" fmla="*/ 791955 h 857256"/>
              <a:gd name="connsiteX3" fmla="*/ 9144000 w 9162434"/>
              <a:gd name="connsiteY3" fmla="*/ 857256 h 857256"/>
              <a:gd name="connsiteX4" fmla="*/ 0 w 9162434"/>
              <a:gd name="connsiteY4" fmla="*/ 857256 h 857256"/>
              <a:gd name="connsiteX5" fmla="*/ 0 w 9162434"/>
              <a:gd name="connsiteY5" fmla="*/ 71414 h 857256"/>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 name="connsiteX0" fmla="*/ 0 w 9215374"/>
              <a:gd name="connsiteY0" fmla="*/ 0 h 785842"/>
              <a:gd name="connsiteX1" fmla="*/ 9215374 w 9215374"/>
              <a:gd name="connsiteY1" fmla="*/ 285752 h 785842"/>
              <a:gd name="connsiteX2" fmla="*/ 9162434 w 9215374"/>
              <a:gd name="connsiteY2" fmla="*/ 720541 h 785842"/>
              <a:gd name="connsiteX3" fmla="*/ 9144000 w 9215374"/>
              <a:gd name="connsiteY3" fmla="*/ 785842 h 785842"/>
              <a:gd name="connsiteX4" fmla="*/ 0 w 9215374"/>
              <a:gd name="connsiteY4" fmla="*/ 785842 h 785842"/>
              <a:gd name="connsiteX5" fmla="*/ 0 w 9215374"/>
              <a:gd name="connsiteY5" fmla="*/ 0 h 785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215374" h="785842">
                <a:moveTo>
                  <a:pt x="0" y="0"/>
                </a:moveTo>
                <a:lnTo>
                  <a:pt x="9215374" y="285752"/>
                </a:lnTo>
                <a:lnTo>
                  <a:pt x="9162434" y="720541"/>
                </a:lnTo>
                <a:lnTo>
                  <a:pt x="9144000" y="785842"/>
                </a:lnTo>
                <a:lnTo>
                  <a:pt x="0" y="785842"/>
                </a:lnTo>
                <a:lnTo>
                  <a:pt x="0" y="0"/>
                </a:lnTo>
                <a:close/>
              </a:path>
            </a:pathLst>
          </a:cu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Pentagone 2"/>
          <p:cNvSpPr/>
          <p:nvPr/>
        </p:nvSpPr>
        <p:spPr>
          <a:xfrm>
            <a:off x="1214414" y="214290"/>
            <a:ext cx="7715272" cy="1000132"/>
          </a:xfrm>
          <a:prstGeom prst="homePlate">
            <a:avLst/>
          </a:prstGeom>
          <a:solidFill>
            <a:srgbClr val="F8EDEC"/>
          </a:solidFill>
          <a:ln>
            <a:noFill/>
          </a:ln>
          <a:effectLst>
            <a:innerShdw blurRad="63500" dist="50800" dir="162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642910" y="500042"/>
            <a:ext cx="8215370" cy="769441"/>
          </a:xfrm>
          <a:prstGeom prst="rect">
            <a:avLst/>
          </a:prstGeom>
          <a:noFill/>
        </p:spPr>
        <p:txBody>
          <a:bodyPr wrap="square" rtlCol="0">
            <a:spAutoFit/>
          </a:bodyPr>
          <a:lstStyle/>
          <a:p>
            <a:pPr algn="ctr"/>
            <a:r>
              <a:rPr lang="fr-FR" sz="4400" b="1" dirty="0" smtClean="0">
                <a:latin typeface="Arabic Typesetting" pitchFamily="66" charset="-78"/>
                <a:cs typeface="Arabic Typesetting" pitchFamily="66" charset="-78"/>
              </a:rPr>
              <a:t>APPLICATION</a:t>
            </a:r>
            <a:endParaRPr lang="fr-FR" sz="4400" b="1" dirty="0">
              <a:latin typeface="Arabic Typesetting" pitchFamily="66" charset="-78"/>
              <a:cs typeface="Arabic Typesetting" pitchFamily="66" charset="-78"/>
            </a:endParaRPr>
          </a:p>
        </p:txBody>
      </p:sp>
      <p:sp>
        <p:nvSpPr>
          <p:cNvPr id="29" name="ZoneTexte 28"/>
          <p:cNvSpPr txBox="1"/>
          <p:nvPr/>
        </p:nvSpPr>
        <p:spPr>
          <a:xfrm>
            <a:off x="214282" y="1428736"/>
            <a:ext cx="8715436" cy="4870564"/>
          </a:xfrm>
          <a:prstGeom prst="rect">
            <a:avLst/>
          </a:prstGeom>
          <a:noFill/>
        </p:spPr>
        <p:txBody>
          <a:bodyPr wrap="square" rtlCol="0">
            <a:spAutoFit/>
          </a:bodyPr>
          <a:lstStyle/>
          <a:p>
            <a:pPr algn="just">
              <a:lnSpc>
                <a:spcPct val="150000"/>
              </a:lnSpc>
            </a:pPr>
            <a:r>
              <a:rPr lang="fr-FR" sz="2300" b="1" dirty="0" smtClean="0">
                <a:latin typeface="Times New Roman" pitchFamily="18" charset="0"/>
                <a:cs typeface="Times New Roman" pitchFamily="18" charset="0"/>
              </a:rPr>
              <a:t>c-</a:t>
            </a:r>
            <a:r>
              <a:rPr lang="fr-FR" sz="2300" dirty="0" smtClean="0">
                <a:latin typeface="Times New Roman" pitchFamily="18" charset="0"/>
                <a:cs typeface="Times New Roman" pitchFamily="18" charset="0"/>
              </a:rPr>
              <a:t> Collecter les données : Manipuler adéquatement les variables expérimentales dans le cas de la méthode expérimentale, utiliser l’instrumentation pour mesurer les variables,</a:t>
            </a:r>
          </a:p>
          <a:p>
            <a:pPr algn="just">
              <a:lnSpc>
                <a:spcPct val="150000"/>
              </a:lnSpc>
            </a:pPr>
            <a:r>
              <a:rPr lang="fr-FR" sz="2300" dirty="0" smtClean="0">
                <a:latin typeface="Times New Roman" pitchFamily="18" charset="0"/>
                <a:cs typeface="Times New Roman" pitchFamily="18" charset="0"/>
              </a:rPr>
              <a:t>observer et collecter les informations nécessaires puis préparer les données en vue de l’analyse (grille, table ou autre).</a:t>
            </a:r>
          </a:p>
          <a:p>
            <a:pPr algn="just">
              <a:lnSpc>
                <a:spcPct val="150000"/>
              </a:lnSpc>
            </a:pPr>
            <a:r>
              <a:rPr lang="fr-FR" sz="2300" b="1" dirty="0" smtClean="0">
                <a:latin typeface="Times New Roman" pitchFamily="18" charset="0"/>
                <a:cs typeface="Times New Roman" pitchFamily="18" charset="0"/>
              </a:rPr>
              <a:t>d-</a:t>
            </a:r>
            <a:r>
              <a:rPr lang="fr-FR" sz="2300" dirty="0" smtClean="0">
                <a:latin typeface="Times New Roman" pitchFamily="18" charset="0"/>
                <a:cs typeface="Times New Roman" pitchFamily="18" charset="0"/>
              </a:rPr>
              <a:t> Analyser et interpréter les résultats : Les résultats de la recherche sont générées et analysées en vue de fournir l’information nécessaire pour tester les hypothèses. Les méthodes statistiques appropriées d’analyse sont utilisées pour tester les hypothèses.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12312</TotalTime>
  <Words>1621</Words>
  <Application>Microsoft Office PowerPoint</Application>
  <PresentationFormat>Affichage à l'écran (4:3)</PresentationFormat>
  <Paragraphs>127</Paragraphs>
  <Slides>21</Slides>
  <Notes>20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37</cp:revision>
  <dcterms:created xsi:type="dcterms:W3CDTF">2023-02-02T21:16:03Z</dcterms:created>
  <dcterms:modified xsi:type="dcterms:W3CDTF">2023-04-25T15:57:42Z</dcterms:modified>
</cp:coreProperties>
</file>