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5"/>
  </p:notesMasterIdLst>
  <p:sldIdLst>
    <p:sldId id="257" r:id="rId2"/>
    <p:sldId id="258" r:id="rId3"/>
    <p:sldId id="284" r:id="rId4"/>
    <p:sldId id="259" r:id="rId5"/>
    <p:sldId id="283" r:id="rId6"/>
    <p:sldId id="285" r:id="rId7"/>
    <p:sldId id="297" r:id="rId8"/>
    <p:sldId id="286" r:id="rId9"/>
    <p:sldId id="288" r:id="rId10"/>
    <p:sldId id="290" r:id="rId11"/>
    <p:sldId id="293" r:id="rId12"/>
    <p:sldId id="298" r:id="rId13"/>
    <p:sldId id="299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9FF"/>
    <a:srgbClr val="FFFBFF"/>
    <a:srgbClr val="FFDDFF"/>
    <a:srgbClr val="FF0066"/>
    <a:srgbClr val="F8EDEC"/>
    <a:srgbClr val="DFA8A5"/>
    <a:srgbClr val="DCABA0"/>
    <a:srgbClr val="D6918E"/>
    <a:srgbClr val="CC7672"/>
    <a:srgbClr val="EAC5C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 autoAdjust="0"/>
    <p:restoredTop sz="88172" autoAdjust="0"/>
  </p:normalViewPr>
  <p:slideViewPr>
    <p:cSldViewPr>
      <p:cViewPr varScale="1">
        <p:scale>
          <a:sx n="64" d="100"/>
          <a:sy n="64" d="100"/>
        </p:scale>
        <p:origin x="-15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05D87-4F6F-49FB-AB25-D4BB2ABD5F21}" type="datetimeFigureOut">
              <a:rPr lang="fr-FR" smtClean="0"/>
              <a:pPr/>
              <a:t>16/03/2025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67927-260A-400F-BCC0-4097290599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67927-260A-400F-BCC0-409729059993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67927-260A-400F-BCC0-409729059993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67927-260A-400F-BCC0-409729059993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67927-260A-400F-BCC0-409729059993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67927-260A-400F-BCC0-409729059993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67927-260A-400F-BCC0-409729059993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67927-260A-400F-BCC0-409729059993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7806-3741-4D4A-A47F-026632C6CFA9}" type="datetimeFigureOut">
              <a:rPr lang="fr-FR" smtClean="0"/>
              <a:pPr/>
              <a:t>16/03/2025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08C1-56E8-4846-B85C-DE4FE9FCDE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7806-3741-4D4A-A47F-026632C6CFA9}" type="datetimeFigureOut">
              <a:rPr lang="fr-FR" smtClean="0"/>
              <a:pPr/>
              <a:t>16/03/2025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08C1-56E8-4846-B85C-DE4FE9FCDE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7806-3741-4D4A-A47F-026632C6CFA9}" type="datetimeFigureOut">
              <a:rPr lang="fr-FR" smtClean="0"/>
              <a:pPr/>
              <a:t>16/03/2025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08C1-56E8-4846-B85C-DE4FE9FCDE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7806-3741-4D4A-A47F-026632C6CFA9}" type="datetimeFigureOut">
              <a:rPr lang="fr-FR" smtClean="0"/>
              <a:pPr/>
              <a:t>16/03/2025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08C1-56E8-4846-B85C-DE4FE9FCDE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7806-3741-4D4A-A47F-026632C6CFA9}" type="datetimeFigureOut">
              <a:rPr lang="fr-FR" smtClean="0"/>
              <a:pPr/>
              <a:t>16/03/2025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08C1-56E8-4846-B85C-DE4FE9FCDE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7806-3741-4D4A-A47F-026632C6CFA9}" type="datetimeFigureOut">
              <a:rPr lang="fr-FR" smtClean="0"/>
              <a:pPr/>
              <a:t>16/03/2025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08C1-56E8-4846-B85C-DE4FE9FCDE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7806-3741-4D4A-A47F-026632C6CFA9}" type="datetimeFigureOut">
              <a:rPr lang="fr-FR" smtClean="0"/>
              <a:pPr/>
              <a:t>16/03/2025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08C1-56E8-4846-B85C-DE4FE9FCDE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7806-3741-4D4A-A47F-026632C6CFA9}" type="datetimeFigureOut">
              <a:rPr lang="fr-FR" smtClean="0"/>
              <a:pPr/>
              <a:t>16/03/2025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08C1-56E8-4846-B85C-DE4FE9FCDE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7806-3741-4D4A-A47F-026632C6CFA9}" type="datetimeFigureOut">
              <a:rPr lang="fr-FR" smtClean="0"/>
              <a:pPr/>
              <a:t>16/03/2025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08C1-56E8-4846-B85C-DE4FE9FCDE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7806-3741-4D4A-A47F-026632C6CFA9}" type="datetimeFigureOut">
              <a:rPr lang="fr-FR" smtClean="0"/>
              <a:pPr/>
              <a:t>16/03/2025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08C1-56E8-4846-B85C-DE4FE9FCDE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7806-3741-4D4A-A47F-026632C6CFA9}" type="datetimeFigureOut">
              <a:rPr lang="fr-FR" smtClean="0"/>
              <a:pPr/>
              <a:t>16/03/2025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08C1-56E8-4846-B85C-DE4FE9FCDE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17806-3741-4D4A-A47F-026632C6CFA9}" type="datetimeFigureOut">
              <a:rPr lang="fr-FR" smtClean="0"/>
              <a:pPr/>
              <a:t>16/03/2025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408C1-56E8-4846-B85C-DE4FE9FCDE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929066"/>
            <a:ext cx="3214678" cy="256825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ZoneTexte 5"/>
          <p:cNvSpPr txBox="1"/>
          <p:nvPr/>
        </p:nvSpPr>
        <p:spPr>
          <a:xfrm>
            <a:off x="1214414" y="2214554"/>
            <a:ext cx="7429552" cy="1532334"/>
          </a:xfrm>
          <a:prstGeom prst="roundRect">
            <a:avLst/>
          </a:prstGeom>
          <a:solidFill>
            <a:srgbClr val="DCABA0"/>
          </a:solidFill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algn="ctr"/>
            <a:r>
              <a:rPr lang="fr-FR" sz="4200" b="1" dirty="0" smtClean="0">
                <a:latin typeface="Arabic Typesetting" pitchFamily="66" charset="-78"/>
                <a:cs typeface="Arabic Typesetting" pitchFamily="66" charset="-78"/>
              </a:rPr>
              <a:t>L’ÉTHIQUE ET LA DÉONTOLOGIE </a:t>
            </a:r>
          </a:p>
          <a:p>
            <a:pPr algn="ctr"/>
            <a:r>
              <a:rPr lang="fr-FR" sz="4200" b="1" dirty="0" smtClean="0">
                <a:latin typeface="Arabic Typesetting" pitchFamily="66" charset="-78"/>
                <a:cs typeface="Arabic Typesetting" pitchFamily="66" charset="-78"/>
              </a:rPr>
              <a:t>UNIVERSITAIRES</a:t>
            </a:r>
            <a:endParaRPr lang="fr-FR" sz="4200" b="1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0"/>
            <a:ext cx="1500166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"/>
            <a:ext cx="1571604" cy="1357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ZoneTexte 12"/>
          <p:cNvSpPr txBox="1"/>
          <p:nvPr/>
        </p:nvSpPr>
        <p:spPr>
          <a:xfrm>
            <a:off x="6643702" y="5000636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abic Typesetting" pitchFamily="66" charset="-78"/>
                <a:cs typeface="Arabic Typesetting" pitchFamily="66" charset="-78"/>
              </a:rPr>
              <a:t>Dr. CHOHRA </a:t>
            </a:r>
            <a:r>
              <a:rPr lang="fr-FR" sz="2400" b="1" dirty="0" err="1" smtClean="0">
                <a:latin typeface="Arabic Typesetting" pitchFamily="66" charset="-78"/>
                <a:cs typeface="Arabic Typesetting" pitchFamily="66" charset="-78"/>
              </a:rPr>
              <a:t>Djawhara</a:t>
            </a:r>
            <a:endParaRPr lang="fr-FR" sz="2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-785850" y="71414"/>
            <a:ext cx="1042994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République </a:t>
            </a:r>
            <a:r>
              <a:rPr lang="fr-FR" sz="2000" b="1" dirty="0" smtClean="0">
                <a:latin typeface="Arabic Typesetting" pitchFamily="66" charset="-78"/>
                <a:cs typeface="Arabic Typesetting" pitchFamily="66" charset="-78"/>
              </a:rPr>
              <a:t>Algérienne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Démocratique et Populaire </a:t>
            </a:r>
          </a:p>
          <a:p>
            <a:pPr algn="ctr"/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Ministère de l'Enseignement Supérieure et de la Recherche Scientifique</a:t>
            </a:r>
          </a:p>
          <a:p>
            <a:pPr algn="ctr"/>
            <a:r>
              <a:rPr lang="fr-FR" b="1" dirty="0">
                <a:latin typeface="Arabic Typesetting" pitchFamily="66" charset="-78"/>
                <a:cs typeface="Arabic Typesetting" pitchFamily="66" charset="-78"/>
              </a:rPr>
              <a:t>U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niversité 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Badji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Mohtar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Annaba</a:t>
            </a:r>
          </a:p>
          <a:p>
            <a:pPr algn="ctr"/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Faculté des Sciences </a:t>
            </a:r>
          </a:p>
          <a:p>
            <a:pPr algn="ctr"/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Département de Chimie </a:t>
            </a:r>
          </a:p>
          <a:p>
            <a:pPr algn="ctr"/>
            <a:endParaRPr lang="fr-FR" b="1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215074" y="5500702"/>
            <a:ext cx="42148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abic Typesetting" pitchFamily="66" charset="-78"/>
                <a:cs typeface="Arabic Typesetting" pitchFamily="66" charset="-78"/>
              </a:rPr>
              <a:t>Année universitaire: </a:t>
            </a:r>
            <a:r>
              <a:rPr lang="fr-FR" sz="2400" b="1" dirty="0" smtClean="0">
                <a:latin typeface="Arabic Typesetting" pitchFamily="66" charset="-78"/>
                <a:cs typeface="Arabic Typesetting" pitchFamily="66" charset="-78"/>
              </a:rPr>
              <a:t>2024/2025</a:t>
            </a:r>
            <a:endParaRPr lang="fr-FR" sz="2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Pentagone 2"/>
          <p:cNvSpPr/>
          <p:nvPr/>
        </p:nvSpPr>
        <p:spPr>
          <a:xfrm>
            <a:off x="1071570" y="285728"/>
            <a:ext cx="7715272" cy="1000132"/>
          </a:xfrm>
          <a:prstGeom prst="homePlate">
            <a:avLst/>
          </a:prstGeom>
          <a:solidFill>
            <a:srgbClr val="F8EDEC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42910" y="500042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INTRODUCTION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85720" y="1785926"/>
            <a:ext cx="8643998" cy="4035147"/>
          </a:xfrm>
          <a:prstGeom prst="flowChartAlternateProcess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L’université est une institution d’intérêt public qui a pour mission la diffusion libre du savoir, sa transmission et 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son 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développement. Les universités algériennes sont des établissements publics à caractère scientifique, culturel et professionnel, dotés d'une personnalité morale et d'une autonomie financière.</a:t>
            </a:r>
          </a:p>
          <a:p>
            <a:pPr algn="just">
              <a:lnSpc>
                <a:spcPct val="150000"/>
              </a:lnSpc>
            </a:pPr>
            <a:endParaRPr lang="fr-FR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fr-FR" sz="2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Pentagone 2"/>
          <p:cNvSpPr/>
          <p:nvPr/>
        </p:nvSpPr>
        <p:spPr>
          <a:xfrm>
            <a:off x="1071570" y="285728"/>
            <a:ext cx="7715272" cy="1000132"/>
          </a:xfrm>
          <a:prstGeom prst="homePlate">
            <a:avLst/>
          </a:prstGeom>
          <a:solidFill>
            <a:srgbClr val="F8EDEC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42910" y="500042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INTRODUCTION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14282" y="1643050"/>
            <a:ext cx="8715436" cy="347329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Elles sont composées d'organes directeurs (conseil d'administration et conseil scientifique), d’un rectorat, de facultés, d'instituts ainsi que 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de services 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administratifs et techniques communs. Cette institution veille au développement et à la transmission des 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connaissances, de 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même qu’à la diffusion libre du savoir. </a:t>
            </a:r>
          </a:p>
          <a:p>
            <a:pPr algn="just">
              <a:lnSpc>
                <a:spcPct val="150000"/>
              </a:lnSpc>
            </a:pPr>
            <a:endParaRPr lang="fr-FR" sz="2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Pentagone 2"/>
          <p:cNvSpPr/>
          <p:nvPr/>
        </p:nvSpPr>
        <p:spPr>
          <a:xfrm>
            <a:off x="1071570" y="285728"/>
            <a:ext cx="7715272" cy="1000132"/>
          </a:xfrm>
          <a:prstGeom prst="homePlate">
            <a:avLst/>
          </a:prstGeom>
          <a:solidFill>
            <a:srgbClr val="F8EDEC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42910" y="500042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INTRODUCTION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29158" y="1643050"/>
            <a:ext cx="4214842" cy="45568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Le consensus mondial sur le rôle, les fonctions et les missions de l'institution universitaire reconnaît qu'"il y a trois choses qui relèvent de l'activité des institutions d'enseignement supérieur, à 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savoir: 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l'enseignement, la recherche et le service communautaire". La Déclaration universelle de l'UNESCO du 9 octobre 1998, ratifiée en 2009, a clarifié en détail ces tâches fondamentales. </a:t>
            </a:r>
          </a:p>
          <a:p>
            <a:pPr algn="just">
              <a:lnSpc>
                <a:spcPct val="150000"/>
              </a:lnSpc>
            </a:pPr>
            <a:endParaRPr lang="fr-FR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riangle isocèle 6"/>
          <p:cNvSpPr/>
          <p:nvPr/>
        </p:nvSpPr>
        <p:spPr>
          <a:xfrm>
            <a:off x="0" y="1857364"/>
            <a:ext cx="5000628" cy="3357586"/>
          </a:xfrm>
          <a:prstGeom prst="triangle">
            <a:avLst/>
          </a:prstGeom>
          <a:noFill/>
          <a:ln w="57150">
            <a:solidFill>
              <a:schemeClr val="accent4">
                <a:lumMod val="50000"/>
              </a:schemeClr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285852" y="2857496"/>
            <a:ext cx="2143140" cy="1298377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Enseignant </a:t>
            </a:r>
          </a:p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Chercheur</a:t>
            </a:r>
          </a:p>
          <a:p>
            <a:pPr algn="ctr"/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214546" y="3857628"/>
            <a:ext cx="2214578" cy="129837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Personnel     Administratif</a:t>
            </a:r>
          </a:p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71472" y="3929066"/>
            <a:ext cx="2071702" cy="129837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Étudiant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Universitaire</a:t>
            </a:r>
          </a:p>
          <a:p>
            <a:pPr algn="ctr"/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-285784" y="5357826"/>
            <a:ext cx="5715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Le triangle universitaire 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14282" y="214290"/>
            <a:ext cx="8715436" cy="286035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Les membres de la communauté universitaire sont, dans ce contexte, tenus de partager la démarche morale et méthodologique qui conduit à reconnaître, aux plans éthique et déontologique, les meilleurs comportements et les meilleures pratiques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universitaires,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ainsi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que de combattre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les dérives.</a:t>
            </a: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La conduite de toute personne est régulée par : le droit, la morale, les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mœurs, la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déontologie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et l’éthique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857488" y="3071810"/>
            <a:ext cx="3456000" cy="162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UNIVERSITÉ:</a:t>
            </a:r>
          </a:p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Formation et Recherche  </a:t>
            </a:r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142976" y="4000504"/>
            <a:ext cx="3456000" cy="1620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ÉTIQUE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643438" y="4000504"/>
            <a:ext cx="3456000" cy="162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DÉONTOLOGIE</a:t>
            </a:r>
          </a:p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357158" y="1011399"/>
            <a:ext cx="82868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4000" b="1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fr-FR" sz="4000" b="1" dirty="0" smtClean="0">
                <a:latin typeface="Arabic Typesetting" pitchFamily="66" charset="-78"/>
                <a:cs typeface="Arabic Typesetting" pitchFamily="66" charset="-78"/>
              </a:rPr>
              <a:t>Spécialité : Chimie Pharmaceutique (L3) </a:t>
            </a:r>
          </a:p>
          <a:p>
            <a:r>
              <a:rPr lang="fr-FR" sz="4000" b="1" dirty="0" smtClean="0">
                <a:latin typeface="Arabic Typesetting" pitchFamily="66" charset="-78"/>
                <a:cs typeface="Arabic Typesetting" pitchFamily="66" charset="-78"/>
              </a:rPr>
              <a:t>Semestre </a:t>
            </a:r>
            <a:r>
              <a:rPr lang="fr-FR" sz="4000" b="1" dirty="0">
                <a:latin typeface="Arabic Typesetting" pitchFamily="66" charset="-78"/>
                <a:cs typeface="Arabic Typesetting" pitchFamily="66" charset="-78"/>
              </a:rPr>
              <a:t>: 6</a:t>
            </a:r>
            <a:endParaRPr lang="fr-FR" sz="40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fr-FR" sz="4000" b="1" dirty="0" smtClean="0">
                <a:latin typeface="Arabic Typesetting" pitchFamily="66" charset="-78"/>
                <a:cs typeface="Arabic Typesetting" pitchFamily="66" charset="-78"/>
              </a:rPr>
              <a:t>UE </a:t>
            </a:r>
            <a:r>
              <a:rPr lang="fr-FR" sz="4000" b="1" dirty="0">
                <a:latin typeface="Arabic Typesetting" pitchFamily="66" charset="-78"/>
                <a:cs typeface="Arabic Typesetting" pitchFamily="66" charset="-78"/>
              </a:rPr>
              <a:t>: </a:t>
            </a:r>
            <a:r>
              <a:rPr lang="fr-FR" sz="4000" b="1" dirty="0" smtClean="0">
                <a:latin typeface="Arabic Typesetting" pitchFamily="66" charset="-78"/>
                <a:cs typeface="Arabic Typesetting" pitchFamily="66" charset="-78"/>
              </a:rPr>
              <a:t>Unité d’enseignement Transversale</a:t>
            </a:r>
            <a:endParaRPr lang="fr-FR" sz="4000" b="1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fr-FR" sz="4000" b="1" dirty="0" smtClean="0">
                <a:latin typeface="Arabic Typesetting" pitchFamily="66" charset="-78"/>
                <a:cs typeface="Arabic Typesetting" pitchFamily="66" charset="-78"/>
              </a:rPr>
              <a:t>Matière : Éthique </a:t>
            </a:r>
            <a:r>
              <a:rPr lang="fr-FR" sz="4000" b="1" dirty="0">
                <a:latin typeface="Arabic Typesetting" pitchFamily="66" charset="-78"/>
                <a:cs typeface="Arabic Typesetting" pitchFamily="66" charset="-78"/>
              </a:rPr>
              <a:t>et Déontologie Universitaire</a:t>
            </a:r>
            <a:endParaRPr lang="fr-FR" sz="40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fr-FR" sz="4000" b="1" dirty="0">
                <a:latin typeface="Arabic Typesetting" pitchFamily="66" charset="-78"/>
                <a:cs typeface="Arabic Typesetting" pitchFamily="66" charset="-78"/>
              </a:rPr>
              <a:t>Crédits : 01</a:t>
            </a:r>
            <a:endParaRPr lang="fr-FR" sz="40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fr-FR" sz="4000" b="1" dirty="0">
                <a:latin typeface="Arabic Typesetting" pitchFamily="66" charset="-78"/>
                <a:cs typeface="Arabic Typesetting" pitchFamily="66" charset="-78"/>
              </a:rPr>
              <a:t>Coefficient : 01</a:t>
            </a:r>
            <a:endParaRPr lang="fr-FR" sz="40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fr-FR" sz="4000" dirty="0">
                <a:latin typeface="Arabic Typesetting" pitchFamily="66" charset="-78"/>
                <a:cs typeface="Arabic Typesetting" pitchFamily="66" charset="-78"/>
              </a:rPr>
              <a:t> </a:t>
            </a:r>
          </a:p>
          <a:p>
            <a:endParaRPr lang="fr-FR" sz="40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Pentagone 5"/>
          <p:cNvSpPr/>
          <p:nvPr/>
        </p:nvSpPr>
        <p:spPr>
          <a:xfrm>
            <a:off x="1071570" y="285728"/>
            <a:ext cx="7715272" cy="1000132"/>
          </a:xfrm>
          <a:prstGeom prst="homePlate">
            <a:avLst/>
          </a:prstGeom>
          <a:solidFill>
            <a:srgbClr val="F8EDEC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Identification</a:t>
            </a:r>
            <a:r>
              <a:rPr lang="fr-FR" sz="4400" b="1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44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d</a:t>
            </a:r>
            <a:r>
              <a:rPr lang="fr-FR" sz="44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 </a:t>
            </a:r>
            <a:r>
              <a:rPr lang="fr-FR" sz="4400" b="1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la matière d’enseignement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Pentagone 2"/>
          <p:cNvSpPr/>
          <p:nvPr/>
        </p:nvSpPr>
        <p:spPr>
          <a:xfrm>
            <a:off x="1071570" y="285728"/>
            <a:ext cx="7715272" cy="1000132"/>
          </a:xfrm>
          <a:prstGeom prst="homePlate">
            <a:avLst/>
          </a:prstGeom>
          <a:solidFill>
            <a:srgbClr val="F8EDEC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42910" y="500042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Objectifs de l’enseignement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85720" y="1595021"/>
            <a:ext cx="864399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À la fin de ce cours l’apprenant  doit: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cquérir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une connaissance approfondie de l'éthique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et de la déontologie universitaires.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Résoudre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des situations problèmes rencontrées dans l’exercice de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son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métier (étudiant, chercheur, ou enseignant) en utilisant les ressources de la Déontologie et de l’Ethique Professionnelle.</a:t>
            </a:r>
          </a:p>
          <a:p>
            <a:pPr algn="just">
              <a:lnSpc>
                <a:spcPct val="150000"/>
              </a:lnSpc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Pentagone 2"/>
          <p:cNvSpPr/>
          <p:nvPr/>
        </p:nvSpPr>
        <p:spPr>
          <a:xfrm>
            <a:off x="1071570" y="285728"/>
            <a:ext cx="7715272" cy="1000132"/>
          </a:xfrm>
          <a:prstGeom prst="homePlate">
            <a:avLst/>
          </a:prstGeom>
          <a:solidFill>
            <a:srgbClr val="F8EDEC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42910" y="500042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Contenu de la matière 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00034" y="1428736"/>
            <a:ext cx="8858280" cy="539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00034" y="1928802"/>
            <a:ext cx="842968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I- CONCEPTS </a:t>
            </a:r>
          </a:p>
          <a:p>
            <a:pPr lvl="2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Moral</a:t>
            </a:r>
          </a:p>
          <a:p>
            <a:pPr lvl="2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I-2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Éthique</a:t>
            </a:r>
          </a:p>
          <a:p>
            <a:pPr lvl="2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I-3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Déontologie</a:t>
            </a:r>
          </a:p>
          <a:p>
            <a:pPr lvl="2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I-4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Droits</a:t>
            </a:r>
          </a:p>
          <a:p>
            <a:pPr lvl="2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I-5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Les valeurs professionnelles</a:t>
            </a:r>
          </a:p>
          <a:p>
            <a:pPr lvl="2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I-6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Savoir</a:t>
            </a:r>
          </a:p>
          <a:p>
            <a:pPr lvl="2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I-7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Didactique et pédagogie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Pentagone 2"/>
          <p:cNvSpPr/>
          <p:nvPr/>
        </p:nvSpPr>
        <p:spPr>
          <a:xfrm>
            <a:off x="1071570" y="285728"/>
            <a:ext cx="7715272" cy="1000132"/>
          </a:xfrm>
          <a:prstGeom prst="homePlate">
            <a:avLst/>
          </a:prstGeom>
          <a:solidFill>
            <a:srgbClr val="F8EDEC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42910" y="500042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Contenu de la matière 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85720" y="4071942"/>
            <a:ext cx="8858280" cy="2062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III- APPLICATION</a:t>
            </a:r>
          </a:p>
          <a:p>
            <a:pPr lvl="2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III-1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Éthique et déontologie d’enseignement</a:t>
            </a:r>
          </a:p>
          <a:p>
            <a:pPr lvl="2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III-2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Éthique et déontologie de la recherche</a:t>
            </a:r>
          </a:p>
          <a:p>
            <a:pPr lvl="2">
              <a:lnSpc>
                <a:spcPct val="150000"/>
              </a:lnSpc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scientifique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14282" y="1000108"/>
            <a:ext cx="92869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fr-FR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II-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LA CHARTE D’ETHIQUE ET DE DEONTOLOGIE UNIVERSITAIRES</a:t>
            </a:r>
          </a:p>
          <a:p>
            <a:pPr lvl="2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II-1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Principes fondamentaux </a:t>
            </a:r>
          </a:p>
          <a:p>
            <a:pPr lvl="2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II-2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Droits</a:t>
            </a:r>
          </a:p>
          <a:p>
            <a:pPr lvl="2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II-3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Obligations et devoirs</a:t>
            </a:r>
            <a:endParaRPr lang="fr-FR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Pentagone 2"/>
          <p:cNvSpPr/>
          <p:nvPr/>
        </p:nvSpPr>
        <p:spPr>
          <a:xfrm>
            <a:off x="1071570" y="285728"/>
            <a:ext cx="7715272" cy="1000132"/>
          </a:xfrm>
          <a:prstGeom prst="homePlate">
            <a:avLst/>
          </a:prstGeom>
          <a:solidFill>
            <a:srgbClr val="F8EDEC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42910" y="500042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INTRODUCTION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744000" y="1714488"/>
            <a:ext cx="5400000" cy="3183728"/>
          </a:xfrm>
          <a:prstGeom prst="wedgeEllipseCallout">
            <a:avLst>
              <a:gd name="adj1" fmla="val -51805"/>
              <a:gd name="adj2" fmla="val 37776"/>
            </a:avLst>
          </a:prstGeom>
          <a:solidFill>
            <a:schemeClr val="accent3">
              <a:lumMod val="20000"/>
              <a:lumOff val="8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L’histoire de l’enseignement supérieur algérien se divise essentiellement en deux phases : avant et après l’indépendance du pays en 1962. La première université créée en Algérie fut l’Université d’Alger, fondé en 1910. 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00174"/>
            <a:ext cx="2452690" cy="1803811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 descr="L'université face à ses véritables défis - Contribution : Le Soir d'Algéri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4143380"/>
            <a:ext cx="2562223" cy="1824040"/>
          </a:xfrm>
          <a:prstGeom prst="round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Pentagone 2"/>
          <p:cNvSpPr/>
          <p:nvPr/>
        </p:nvSpPr>
        <p:spPr>
          <a:xfrm>
            <a:off x="1071570" y="285728"/>
            <a:ext cx="7715272" cy="1000132"/>
          </a:xfrm>
          <a:prstGeom prst="homePlate">
            <a:avLst/>
          </a:prstGeom>
          <a:solidFill>
            <a:srgbClr val="F8EDEC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42910" y="500042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INTRODUCTION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85720" y="1500174"/>
            <a:ext cx="8572528" cy="3247763"/>
          </a:xfrm>
          <a:prstGeom prst="downArrowCallou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Ainsi, en 1962, l’enseignement supérieur algérien se réduisait à l’Université d’Alger, à deux annexes installées à Oran et Constantine, avec moins de 2000 étudiants, dont seulement 1% de femmes, pour moins de 250 enseignants. Ce n’est qu’après l’indépendance (1963) que le gouvernement algérien a commencé à reconstruire son pays et son système éducatif. </a:t>
            </a: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000504"/>
            <a:ext cx="2786082" cy="169545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4000504"/>
            <a:ext cx="2852739" cy="173355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Pentagone 2"/>
          <p:cNvSpPr/>
          <p:nvPr/>
        </p:nvSpPr>
        <p:spPr>
          <a:xfrm>
            <a:off x="1071570" y="285728"/>
            <a:ext cx="7715272" cy="1000132"/>
          </a:xfrm>
          <a:prstGeom prst="homePlate">
            <a:avLst/>
          </a:prstGeom>
          <a:solidFill>
            <a:srgbClr val="F8EDEC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42910" y="500042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INTRODUCTION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500562" y="1500174"/>
            <a:ext cx="4429156" cy="4658082"/>
          </a:xfrm>
          <a:prstGeom prst="flowChartAlternateProcess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Après la création du ministère de l’Enseignement Supérieur et de la Recherche Scientifique dans les années 1970, des universités ont progressivement été créées. </a:t>
            </a: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En moins de cinquante années après l’indépendance de notre pays, l’Université Algérienne a connu une très forte croissance de l’ensemble de ses principaux indicateurs.</a:t>
            </a:r>
          </a:p>
        </p:txBody>
      </p:sp>
      <p:pic>
        <p:nvPicPr>
          <p:cNvPr id="11266" name="Picture 2" descr="Enseignement de la langue anglaise : Signature d'une convention entre le  MESRS et l'ambassade U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57298"/>
            <a:ext cx="4071934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Pentagone 2"/>
          <p:cNvSpPr/>
          <p:nvPr/>
        </p:nvSpPr>
        <p:spPr>
          <a:xfrm>
            <a:off x="1071570" y="285728"/>
            <a:ext cx="7715272" cy="1000132"/>
          </a:xfrm>
          <a:prstGeom prst="homePlate">
            <a:avLst/>
          </a:prstGeom>
          <a:solidFill>
            <a:srgbClr val="F8EDEC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42910" y="500042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INTRODUCTION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214810" y="1285860"/>
            <a:ext cx="4752000" cy="6358652"/>
          </a:xfrm>
          <a:prstGeom prst="roundRect">
            <a:avLst>
              <a:gd name="adj" fmla="val 16375"/>
            </a:avLst>
          </a:prstGeom>
          <a:solidFill>
            <a:schemeClr val="accent4">
              <a:lumMod val="40000"/>
              <a:lumOff val="60000"/>
            </a:schemeClr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Aujourd’hui, l’université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algérienne a atteint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des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dimensions très importantes en termes de nombre d’établissements universitaires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(111),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en nombre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d’unités et de laboratoires de recherche (1500), en nombre d’enseignants-chercheurs (63.647), en nombre d’étudiantes et étudiants (1700 000) et en nombre d’offres de formations universitaires dans les trois cycles (L=2789, M=3742, D=2032). </a:t>
            </a:r>
          </a:p>
          <a:p>
            <a:pPr algn="just">
              <a:lnSpc>
                <a:spcPct val="150000"/>
              </a:lnSpc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Enseignement de la langue anglaise : Signature d'une convention entre le  MESRS et l'ambassade U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57298"/>
            <a:ext cx="4071934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17253</TotalTime>
  <Words>663</Words>
  <Application>Microsoft Office PowerPoint</Application>
  <PresentationFormat>Affichage à l'écran (4:3)</PresentationFormat>
  <Paragraphs>81</Paragraphs>
  <Slides>13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32</cp:revision>
  <dcterms:created xsi:type="dcterms:W3CDTF">2023-02-02T21:16:03Z</dcterms:created>
  <dcterms:modified xsi:type="dcterms:W3CDTF">2025-03-16T21:59:52Z</dcterms:modified>
</cp:coreProperties>
</file>